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287" r:id="rId2"/>
    <p:sldId id="357" r:id="rId3"/>
    <p:sldId id="367" r:id="rId4"/>
    <p:sldId id="344" r:id="rId5"/>
    <p:sldId id="368" r:id="rId6"/>
    <p:sldId id="360" r:id="rId7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  <a:srgbClr val="A800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70788" autoAdjust="0"/>
  </p:normalViewPr>
  <p:slideViewPr>
    <p:cSldViewPr>
      <p:cViewPr varScale="1">
        <p:scale>
          <a:sx n="62" d="100"/>
          <a:sy n="62" d="100"/>
        </p:scale>
        <p:origin x="133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526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7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 smtClean="0"/>
              <a:t>Ball and Brown (2018): BB68 Explanation and Replication</a:t>
            </a:r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683125" y="0"/>
            <a:ext cx="21145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 smtClean="0"/>
              <a:t>AFAANZ 2018</a:t>
            </a:r>
            <a:endParaRPr lang="en-GB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5262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0E6D983-CDBA-45D3-ACBC-621BA7A405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231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 smtClean="0"/>
              <a:t>BB2018</a:t>
            </a:r>
            <a:endParaRPr lang="en-GB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smtClean="0"/>
              <a:t>July 2018</a:t>
            </a:r>
            <a:endParaRPr lang="en-GB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 smtClean="0"/>
              <a:t>AFAANZ2018 Auckland NZ</a:t>
            </a:r>
            <a:endParaRPr lang="en-GB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D004EC5-B76C-4544-9AA8-4E6DDBC7F7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142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5ACE933C-C1FF-4880-BC2C-863B4E3EACC4}" type="slidenum">
              <a:rPr lang="en-GB" sz="1200" smtClean="0">
                <a:latin typeface="Times New Roman" pitchFamily="18" charset="0"/>
              </a:rPr>
              <a:pPr/>
              <a:t>1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04EC5-B76C-4544-9AA8-4E6DDBC7F7D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674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04EC5-B76C-4544-9AA8-4E6DDBC7F7D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674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729497F9-556B-46A8-9A27-2BB612AD1CBB}" type="slidenum">
              <a:rPr lang="en-GB" sz="1200" smtClean="0">
                <a:latin typeface="Times New Roman" pitchFamily="18" charset="0"/>
              </a:rPr>
              <a:pPr/>
              <a:t>4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Here’s Figure 1… most will be familiar with F1 (if you’re not, shame on you!)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Good/Bad news, based on sign of what we called the “forecast error”. [Comment on Beaver 1968?]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Method assumes perfect foresight of earnings/net income 12 months before the annual announcement. Range was from end of month -12 to end of month +6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3 variables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err="1" smtClean="0"/>
              <a:t>Mkt</a:t>
            </a:r>
            <a:r>
              <a:rPr lang="en-US" dirty="0" smtClean="0"/>
              <a:t> model: NI and EPS; similar to FFJR’s “market model” in returns</a:t>
            </a:r>
          </a:p>
          <a:p>
            <a:pPr eaLnBrk="1" hangingPunct="1"/>
            <a:r>
              <a:rPr lang="en-US" dirty="0" smtClean="0"/>
              <a:t>RW model: EPS “surprise” is the change from the previous year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04EC5-B76C-4544-9AA8-4E6DDBC7F7D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68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157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884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572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7970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457200"/>
            <a:ext cx="86106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691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145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24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29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4229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538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445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568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82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96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95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0" y="457200"/>
            <a:ext cx="4648200" cy="762000"/>
          </a:xfrm>
          <a:prstGeom prst="rect">
            <a:avLst/>
          </a:prstGeom>
          <a:solidFill>
            <a:srgbClr val="005D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24000"/>
            <a:ext cx="861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001000" y="6567488"/>
            <a:ext cx="106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fld id="{9F58A3DB-E90A-4FEE-A999-FD6B5A7DF521}" type="slidenum">
              <a:rPr lang="en-US" sz="800" smtClean="0"/>
              <a:pPr algn="r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800" smtClean="0"/>
          </a:p>
        </p:txBody>
      </p:sp>
      <p:pic>
        <p:nvPicPr>
          <p:cNvPr id="102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990600"/>
            <a:ext cx="8645525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51520" y="4725144"/>
            <a:ext cx="8642350" cy="40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b="1" dirty="0" smtClean="0"/>
              <a:t>Remarks by</a:t>
            </a:r>
            <a:r>
              <a:rPr lang="en-US" b="1" dirty="0"/>
              <a:t> </a:t>
            </a:r>
            <a:r>
              <a:rPr lang="en-US" b="1" dirty="0" smtClean="0"/>
              <a:t>Philip Brown</a:t>
            </a:r>
            <a:endParaRPr lang="en-US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2725" y="2196153"/>
            <a:ext cx="864235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3200" b="1" dirty="0" smtClean="0">
                <a:solidFill>
                  <a:srgbClr val="A80000"/>
                </a:solidFill>
              </a:rPr>
              <a:t>AFAANZ 2018 Conference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3200" b="1" dirty="0" smtClean="0">
                <a:solidFill>
                  <a:srgbClr val="A80000"/>
                </a:solidFill>
              </a:rPr>
              <a:t>BB68: Monday Breakfast Panel Session</a:t>
            </a:r>
            <a:endParaRPr lang="en-US" sz="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792570"/>
            <a:ext cx="8964488" cy="487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252536" y="251356"/>
            <a:ext cx="936104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28575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sz="2400" b="1" dirty="0" smtClean="0"/>
              <a:t>We were younger then (in mid-1968 Ray was 23, Phil 28); by the time we were both at the AGSM we did look older!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1382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2008" y="251356"/>
            <a:ext cx="903649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28575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indent="-569913" algn="ctr">
              <a:spcBef>
                <a:spcPct val="50000"/>
              </a:spcBef>
              <a:buFontTx/>
              <a:buNone/>
            </a:pPr>
            <a:r>
              <a:rPr lang="en-US" sz="2400" b="1" dirty="0" smtClean="0"/>
              <a:t>And today? </a:t>
            </a:r>
            <a:endParaRPr lang="en-US" sz="2400" dirty="0"/>
          </a:p>
        </p:txBody>
      </p:sp>
      <p:sp>
        <p:nvSpPr>
          <p:cNvPr id="2" name="AutoShape 2" descr="Image result for photos professor ray 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1267" name="Picture 3" descr="C:\Users\Philip Brown\Desktop\BB68_PBFJ_Wkg\IMG_BALL_Raym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50" y="2924944"/>
            <a:ext cx="4605606" cy="333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4408" y="1475492"/>
            <a:ext cx="90364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28575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indent="-569913">
              <a:spcBef>
                <a:spcPct val="50000"/>
              </a:spcBef>
              <a:buFontTx/>
              <a:buNone/>
            </a:pPr>
            <a:r>
              <a:rPr lang="en-US" sz="2000" b="1" dirty="0" smtClean="0"/>
              <a:t>I’m here so you can see what I look like!</a:t>
            </a:r>
            <a:endParaRPr lang="en-US" sz="20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9512" y="2134597"/>
            <a:ext cx="903649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28575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indent="-569913">
              <a:spcBef>
                <a:spcPct val="50000"/>
              </a:spcBef>
              <a:buFontTx/>
              <a:buNone/>
            </a:pPr>
            <a:r>
              <a:rPr lang="en-US" sz="2000" b="1" dirty="0"/>
              <a:t>H</a:t>
            </a:r>
            <a:r>
              <a:rPr lang="en-US" sz="2000" b="1" dirty="0" smtClean="0"/>
              <a:t>ere’s a more recent photo of Ray </a:t>
            </a:r>
            <a:r>
              <a:rPr lang="en-US" sz="1600" dirty="0" smtClean="0"/>
              <a:t>(taken not </a:t>
            </a:r>
            <a:r>
              <a:rPr lang="en-US" sz="1600" dirty="0"/>
              <a:t>that long </a:t>
            </a:r>
            <a:r>
              <a:rPr lang="en-US" sz="1600" dirty="0" smtClean="0"/>
              <a:t>ago; source is UNSW website)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637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019321"/>
              </p:ext>
            </p:extLst>
          </p:nvPr>
        </p:nvGraphicFramePr>
        <p:xfrm>
          <a:off x="-48513" y="-102167"/>
          <a:ext cx="9144000" cy="685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Photo Editor Photo" r:id="rId4" imgW="9449619" imgH="7079594" progId="">
                  <p:embed/>
                </p:oleObj>
              </mc:Choice>
              <mc:Fallback>
                <p:oleObj name="Photo Editor Photo" r:id="rId4" imgW="9449619" imgH="7079594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8513" y="-102167"/>
                        <a:ext cx="9144000" cy="685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010400" y="2132856"/>
            <a:ext cx="1981200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AU" sz="1400" i="1" u="sng" dirty="0">
                <a:latin typeface="Tahoma" pitchFamily="34" charset="0"/>
              </a:rPr>
              <a:t>Key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AU" sz="1400" i="1" dirty="0">
                <a:latin typeface="Tahoma" pitchFamily="34" charset="0"/>
              </a:rPr>
              <a:t>variable 1:</a:t>
            </a:r>
            <a:r>
              <a:rPr lang="en-AU" sz="1400" dirty="0">
                <a:latin typeface="Tahoma" pitchFamily="34" charset="0"/>
              </a:rPr>
              <a:t> </a:t>
            </a:r>
            <a:r>
              <a:rPr lang="en-AU" sz="1400" dirty="0" smtClean="0">
                <a:latin typeface="Tahoma" pitchFamily="34" charset="0"/>
              </a:rPr>
              <a:t>Net Income </a:t>
            </a:r>
            <a:r>
              <a:rPr lang="en-AU" sz="1400" dirty="0">
                <a:latin typeface="Tahoma" pitchFamily="34" charset="0"/>
              </a:rPr>
              <a:t>(</a:t>
            </a:r>
            <a:r>
              <a:rPr lang="en-AU" sz="1400" dirty="0" err="1">
                <a:latin typeface="Tahoma" pitchFamily="34" charset="0"/>
              </a:rPr>
              <a:t>Mkt</a:t>
            </a:r>
            <a:r>
              <a:rPr lang="en-AU" sz="1400" dirty="0">
                <a:latin typeface="Tahoma" pitchFamily="34" charset="0"/>
              </a:rPr>
              <a:t> Model)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AU" sz="1400" i="1" dirty="0">
                <a:latin typeface="Tahoma" pitchFamily="34" charset="0"/>
              </a:rPr>
              <a:t>variable 2:</a:t>
            </a:r>
            <a:r>
              <a:rPr lang="en-AU" sz="1400" dirty="0">
                <a:latin typeface="Tahoma" pitchFamily="34" charset="0"/>
              </a:rPr>
              <a:t> EPS (</a:t>
            </a:r>
            <a:r>
              <a:rPr lang="en-AU" sz="1400" dirty="0" err="1">
                <a:latin typeface="Tahoma" pitchFamily="34" charset="0"/>
              </a:rPr>
              <a:t>Mkt</a:t>
            </a:r>
            <a:r>
              <a:rPr lang="en-AU" sz="1400" dirty="0">
                <a:latin typeface="Tahoma" pitchFamily="34" charset="0"/>
              </a:rPr>
              <a:t> Model)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AU" sz="1400" i="1" dirty="0">
                <a:latin typeface="Tahoma" pitchFamily="34" charset="0"/>
              </a:rPr>
              <a:t>variable 3:</a:t>
            </a:r>
            <a:r>
              <a:rPr lang="en-AU" sz="1400" dirty="0">
                <a:latin typeface="Tahoma" pitchFamily="34" charset="0"/>
              </a:rPr>
              <a:t> EPS (RW model)</a:t>
            </a:r>
            <a:endParaRPr lang="en-US" sz="1400" dirty="0">
              <a:latin typeface="Tahom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1315616"/>
            <a:ext cx="17526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AU" sz="2400" i="1" dirty="0">
                <a:latin typeface="Tahoma" pitchFamily="34" charset="0"/>
              </a:rPr>
              <a:t>Good News</a:t>
            </a:r>
            <a:endParaRPr lang="en-US" sz="2400" i="1" dirty="0">
              <a:latin typeface="Tahoma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1000" y="4437112"/>
            <a:ext cx="1676400" cy="45720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AU" sz="2400" i="1" dirty="0">
                <a:latin typeface="Tahoma" pitchFamily="34" charset="0"/>
              </a:rPr>
              <a:t>Bad News</a:t>
            </a:r>
            <a:endParaRPr lang="en-US" sz="2400" i="1" dirty="0">
              <a:latin typeface="Tahoma" pitchFamily="34" charset="0"/>
            </a:endParaRP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8001000" y="6567488"/>
            <a:ext cx="106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E8F08DD1-158A-4CE6-A9D5-CBC85366D23C}" type="slidenum">
              <a:rPr lang="en-US" sz="800">
                <a:latin typeface="Comic Sans MS" pitchFamily="66" charset="0"/>
              </a:rPr>
              <a:pPr algn="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4</a:t>
            </a:fld>
            <a:endParaRPr lang="en-US" sz="800">
              <a:latin typeface="Comic Sans MS" pitchFamily="66" charset="0"/>
            </a:endParaRP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7161427" y="6117221"/>
            <a:ext cx="1368425" cy="4801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400" dirty="0" smtClean="0"/>
              <a:t>Source: Ball </a:t>
            </a:r>
            <a:r>
              <a:rPr lang="en-US" sz="1400" dirty="0"/>
              <a:t>&amp; Brown (1968)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349370"/>
              </p:ext>
            </p:extLst>
          </p:nvPr>
        </p:nvGraphicFramePr>
        <p:xfrm>
          <a:off x="0" y="116632"/>
          <a:ext cx="9143999" cy="664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Acrobat Document" r:id="rId3" imgW="3017520" imgH="2194276" progId="AcroExch.Document.DC">
                  <p:embed/>
                </p:oleObj>
              </mc:Choice>
              <mc:Fallback>
                <p:oleObj name="Acrobat Document" r:id="rId3" imgW="3017520" imgH="219427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16632"/>
                        <a:ext cx="9143999" cy="6647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854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AU" sz="20000" dirty="0" smtClean="0">
                <a:solidFill>
                  <a:srgbClr val="FF9900"/>
                </a:solidFill>
                <a:sym typeface="Wingdings"/>
              </a:rPr>
              <a:t></a:t>
            </a:r>
            <a:r>
              <a:rPr lang="en-AU" sz="20000" dirty="0">
                <a:solidFill>
                  <a:schemeClr val="bg1">
                    <a:lumMod val="65000"/>
                  </a:schemeClr>
                </a:solidFill>
                <a:sym typeface="Wingdings"/>
              </a:rPr>
              <a:t></a:t>
            </a:r>
            <a:endParaRPr lang="en-AU" sz="20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ekes&amp;Brown_MU">
  <a:themeElements>
    <a:clrScheme name="Beekes&amp;Brown_M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eekes&amp;Brown_M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Beekes&amp;Brown_M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kes&amp;Brown_MU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ekes&amp;Brown_MU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kes&amp;Brown_MU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kes&amp;Brown_MU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kes&amp;Brown_MU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kes&amp;Brown_MU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Settings\pb.BIZ\Desktop\Beekes&amp;Brown_MU.ppt</Template>
  <TotalTime>4101</TotalTime>
  <Words>219</Words>
  <Application>Microsoft Office PowerPoint</Application>
  <PresentationFormat>On-screen Show (4:3)</PresentationFormat>
  <Paragraphs>31</Paragraphs>
  <Slides>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Comic Sans MS</vt:lpstr>
      <vt:lpstr>Tahoma</vt:lpstr>
      <vt:lpstr>Times New Roman</vt:lpstr>
      <vt:lpstr>Wingdings</vt:lpstr>
      <vt:lpstr>Beekes&amp;Brown_MU</vt:lpstr>
      <vt:lpstr>Photo Editor Photo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Lancaster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better governed Australian companies make more informative disclosures?</dc:title>
  <dc:creator>Authorised User</dc:creator>
  <cp:lastModifiedBy>PCR</cp:lastModifiedBy>
  <cp:revision>325</cp:revision>
  <cp:lastPrinted>2018-06-15T03:56:00Z</cp:lastPrinted>
  <dcterms:created xsi:type="dcterms:W3CDTF">2005-03-03T16:05:25Z</dcterms:created>
  <dcterms:modified xsi:type="dcterms:W3CDTF">2018-07-01T02:09:44Z</dcterms:modified>
</cp:coreProperties>
</file>