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11"/>
  </p:notesMasterIdLst>
  <p:sldIdLst>
    <p:sldId id="279" r:id="rId5"/>
    <p:sldId id="297" r:id="rId6"/>
    <p:sldId id="319" r:id="rId7"/>
    <p:sldId id="320" r:id="rId8"/>
    <p:sldId id="321" r:id="rId9"/>
    <p:sldId id="313" r:id="rId10"/>
  </p:sldIdLst>
  <p:sldSz cx="9144000" cy="5118100"/>
  <p:notesSz cx="9144000" cy="5118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1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17D"/>
    <a:srgbClr val="B7BF10"/>
    <a:srgbClr val="5859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382"/>
  </p:normalViewPr>
  <p:slideViewPr>
    <p:cSldViewPr snapToGrid="0">
      <p:cViewPr varScale="1">
        <p:scale>
          <a:sx n="116" d="100"/>
          <a:sy n="116" d="100"/>
        </p:scale>
        <p:origin x="475" y="86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245" d="100"/>
          <a:sy n="245" d="100"/>
        </p:scale>
        <p:origin x="192" y="584"/>
      </p:cViewPr>
      <p:guideLst>
        <p:guide orient="horz" pos="1612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zd-fil-v09\sharedata\Futureinc\future%20of%20talent%202017\FOT%20methodology%20data%20and%20graphs%20C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NZ"/>
              <a:t>Skills rated by business as  important for the future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Very important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Sheet1!$B$6:$N$6</c:f>
              <c:strCache>
                <c:ptCount val="13"/>
                <c:pt idx="0">
                  <c:v>Display empathy</c:v>
                </c:pt>
                <c:pt idx="1">
                  <c:v>Problem solving</c:v>
                </c:pt>
                <c:pt idx="2">
                  <c:v>Adaptability and agility</c:v>
                </c:pt>
                <c:pt idx="3">
                  <c:v>Collaboration</c:v>
                </c:pt>
                <c:pt idx="4">
                  <c:v>Leadership</c:v>
                </c:pt>
                <c:pt idx="5">
                  <c:v>Other</c:v>
                </c:pt>
                <c:pt idx="6">
                  <c:v>Creativity and innovation</c:v>
                </c:pt>
                <c:pt idx="7">
                  <c:v>Communication skills</c:v>
                </c:pt>
                <c:pt idx="8">
                  <c:v>Synthesise complex information</c:v>
                </c:pt>
                <c:pt idx="9">
                  <c:v>Make good decisions with incomplete  info</c:v>
                </c:pt>
                <c:pt idx="10">
                  <c:v>Work with data and the latest technology</c:v>
                </c:pt>
                <c:pt idx="11">
                  <c:v>Build relationships quickly</c:v>
                </c:pt>
                <c:pt idx="12">
                  <c:v>Resilience</c:v>
                </c:pt>
              </c:strCache>
            </c:strRef>
          </c:cat>
          <c:val>
            <c:numRef>
              <c:f>Sheet1!$B$7:$N$7</c:f>
              <c:numCache>
                <c:formatCode>0%</c:formatCode>
                <c:ptCount val="13"/>
                <c:pt idx="0">
                  <c:v>0.46</c:v>
                </c:pt>
                <c:pt idx="1">
                  <c:v>0.72</c:v>
                </c:pt>
                <c:pt idx="2">
                  <c:v>0.62</c:v>
                </c:pt>
                <c:pt idx="3">
                  <c:v>0.56000000000000005</c:v>
                </c:pt>
                <c:pt idx="4">
                  <c:v>0.46</c:v>
                </c:pt>
                <c:pt idx="5">
                  <c:v>0.38</c:v>
                </c:pt>
                <c:pt idx="6">
                  <c:v>0.5</c:v>
                </c:pt>
                <c:pt idx="7">
                  <c:v>0.73</c:v>
                </c:pt>
                <c:pt idx="8">
                  <c:v>0.43</c:v>
                </c:pt>
                <c:pt idx="9">
                  <c:v>0.49</c:v>
                </c:pt>
                <c:pt idx="10">
                  <c:v>0.45</c:v>
                </c:pt>
                <c:pt idx="11">
                  <c:v>0.54</c:v>
                </c:pt>
                <c:pt idx="12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C9-4926-A71A-361EC7D83818}"/>
            </c:ext>
          </c:extLst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Important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Sheet1!$B$6:$N$6</c:f>
              <c:strCache>
                <c:ptCount val="13"/>
                <c:pt idx="0">
                  <c:v>Display empathy</c:v>
                </c:pt>
                <c:pt idx="1">
                  <c:v>Problem solving</c:v>
                </c:pt>
                <c:pt idx="2">
                  <c:v>Adaptability and agility</c:v>
                </c:pt>
                <c:pt idx="3">
                  <c:v>Collaboration</c:v>
                </c:pt>
                <c:pt idx="4">
                  <c:v>Leadership</c:v>
                </c:pt>
                <c:pt idx="5">
                  <c:v>Other</c:v>
                </c:pt>
                <c:pt idx="6">
                  <c:v>Creativity and innovation</c:v>
                </c:pt>
                <c:pt idx="7">
                  <c:v>Communication skills</c:v>
                </c:pt>
                <c:pt idx="8">
                  <c:v>Synthesise complex information</c:v>
                </c:pt>
                <c:pt idx="9">
                  <c:v>Make good decisions with incomplete  info</c:v>
                </c:pt>
                <c:pt idx="10">
                  <c:v>Work with data and the latest technology</c:v>
                </c:pt>
                <c:pt idx="11">
                  <c:v>Build relationships quickly</c:v>
                </c:pt>
                <c:pt idx="12">
                  <c:v>Resilience</c:v>
                </c:pt>
              </c:strCache>
            </c:strRef>
          </c:cat>
          <c:val>
            <c:numRef>
              <c:f>Sheet1!$B$8:$N$8</c:f>
              <c:numCache>
                <c:formatCode>0%</c:formatCode>
                <c:ptCount val="13"/>
                <c:pt idx="0">
                  <c:v>0.31</c:v>
                </c:pt>
                <c:pt idx="1">
                  <c:v>0.17</c:v>
                </c:pt>
                <c:pt idx="2">
                  <c:v>0.26</c:v>
                </c:pt>
                <c:pt idx="3">
                  <c:v>0.31</c:v>
                </c:pt>
                <c:pt idx="4">
                  <c:v>0.36</c:v>
                </c:pt>
                <c:pt idx="5">
                  <c:v>0.11</c:v>
                </c:pt>
                <c:pt idx="6">
                  <c:v>0.33</c:v>
                </c:pt>
                <c:pt idx="7">
                  <c:v>0.17</c:v>
                </c:pt>
                <c:pt idx="8">
                  <c:v>0.35</c:v>
                </c:pt>
                <c:pt idx="9">
                  <c:v>0.34</c:v>
                </c:pt>
                <c:pt idx="10">
                  <c:v>0.33</c:v>
                </c:pt>
                <c:pt idx="11">
                  <c:v>0.31</c:v>
                </c:pt>
                <c:pt idx="12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C9-4926-A71A-361EC7D8381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48"/>
        <c:axId val="141214728"/>
        <c:axId val="141215120"/>
      </c:barChart>
      <c:catAx>
        <c:axId val="141214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215120"/>
        <c:crosses val="autoZero"/>
        <c:auto val="1"/>
        <c:lblAlgn val="ctr"/>
        <c:lblOffset val="100"/>
        <c:noMultiLvlLbl val="0"/>
      </c:catAx>
      <c:valAx>
        <c:axId val="1412151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2147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NZ"/>
              <a:t>Usefulness of sources for developing new and traditional skills.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Sheet4!$B$4</c:f>
              <c:strCache>
                <c:ptCount val="1"/>
                <c:pt idx="0">
                  <c:v>Important future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Sheet4!$C$3:$M$3</c:f>
              <c:strCache>
                <c:ptCount val="11"/>
                <c:pt idx="0">
                  <c:v>High school</c:v>
                </c:pt>
                <c:pt idx="1">
                  <c:v>University degrees</c:v>
                </c:pt>
                <c:pt idx="2">
                  <c:v>Postgrad University</c:v>
                </c:pt>
                <c:pt idx="3">
                  <c:v>Polytechnic</c:v>
                </c:pt>
                <c:pt idx="4">
                  <c:v>Apprenticeships</c:v>
                </c:pt>
                <c:pt idx="5">
                  <c:v>On the job training</c:v>
                </c:pt>
                <c:pt idx="6">
                  <c:v>Mentoring </c:v>
                </c:pt>
                <c:pt idx="7">
                  <c:v>Online courses</c:v>
                </c:pt>
                <c:pt idx="8">
                  <c:v>Prof. Devpt</c:v>
                </c:pt>
                <c:pt idx="9">
                  <c:v>Attend conferences</c:v>
                </c:pt>
                <c:pt idx="10">
                  <c:v>Something else</c:v>
                </c:pt>
              </c:strCache>
            </c:strRef>
          </c:cat>
          <c:val>
            <c:numRef>
              <c:f>Sheet4!$C$4:$M$4</c:f>
              <c:numCache>
                <c:formatCode>0%</c:formatCode>
                <c:ptCount val="11"/>
                <c:pt idx="0">
                  <c:v>0.56999999999999995</c:v>
                </c:pt>
                <c:pt idx="1">
                  <c:v>0.65</c:v>
                </c:pt>
                <c:pt idx="2">
                  <c:v>0.61</c:v>
                </c:pt>
                <c:pt idx="3">
                  <c:v>0.65</c:v>
                </c:pt>
                <c:pt idx="4">
                  <c:v>0.56000000000000005</c:v>
                </c:pt>
                <c:pt idx="5">
                  <c:v>0.73</c:v>
                </c:pt>
                <c:pt idx="6">
                  <c:v>0.75</c:v>
                </c:pt>
                <c:pt idx="7">
                  <c:v>0.72</c:v>
                </c:pt>
                <c:pt idx="8">
                  <c:v>0.73</c:v>
                </c:pt>
                <c:pt idx="9">
                  <c:v>0.69</c:v>
                </c:pt>
                <c:pt idx="10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A9-47EE-8142-003CDBBDA692}"/>
            </c:ext>
          </c:extLst>
        </c:ser>
        <c:ser>
          <c:idx val="1"/>
          <c:order val="1"/>
          <c:tx>
            <c:strRef>
              <c:f>Sheet4!$B$5</c:f>
              <c:strCache>
                <c:ptCount val="1"/>
                <c:pt idx="0">
                  <c:v>Important traditional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Sheet4!$C$3:$M$3</c:f>
              <c:strCache>
                <c:ptCount val="11"/>
                <c:pt idx="0">
                  <c:v>High school</c:v>
                </c:pt>
                <c:pt idx="1">
                  <c:v>University degrees</c:v>
                </c:pt>
                <c:pt idx="2">
                  <c:v>Postgrad University</c:v>
                </c:pt>
                <c:pt idx="3">
                  <c:v>Polytechnic</c:v>
                </c:pt>
                <c:pt idx="4">
                  <c:v>Apprenticeships</c:v>
                </c:pt>
                <c:pt idx="5">
                  <c:v>On the job training</c:v>
                </c:pt>
                <c:pt idx="6">
                  <c:v>Mentoring </c:v>
                </c:pt>
                <c:pt idx="7">
                  <c:v>Online courses</c:v>
                </c:pt>
                <c:pt idx="8">
                  <c:v>Prof. Devpt</c:v>
                </c:pt>
                <c:pt idx="9">
                  <c:v>Attend conferences</c:v>
                </c:pt>
                <c:pt idx="10">
                  <c:v>Something else</c:v>
                </c:pt>
              </c:strCache>
            </c:strRef>
          </c:cat>
          <c:val>
            <c:numRef>
              <c:f>Sheet4!$C$5:$M$5</c:f>
              <c:numCache>
                <c:formatCode>0%</c:formatCode>
                <c:ptCount val="11"/>
                <c:pt idx="0">
                  <c:v>0.62</c:v>
                </c:pt>
                <c:pt idx="1">
                  <c:v>0.51</c:v>
                </c:pt>
                <c:pt idx="2">
                  <c:v>0.45</c:v>
                </c:pt>
                <c:pt idx="3">
                  <c:v>0.51</c:v>
                </c:pt>
                <c:pt idx="4">
                  <c:v>0.48</c:v>
                </c:pt>
                <c:pt idx="5">
                  <c:v>0.71</c:v>
                </c:pt>
                <c:pt idx="6">
                  <c:v>0.61</c:v>
                </c:pt>
                <c:pt idx="7">
                  <c:v>0.51</c:v>
                </c:pt>
                <c:pt idx="8">
                  <c:v>0.53</c:v>
                </c:pt>
                <c:pt idx="9">
                  <c:v>0.5</c:v>
                </c:pt>
                <c:pt idx="10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A9-47EE-8142-003CDBBDA6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3042656"/>
        <c:axId val="263043048"/>
      </c:barChart>
      <c:catAx>
        <c:axId val="26304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3043048"/>
        <c:crosses val="autoZero"/>
        <c:auto val="1"/>
        <c:lblAlgn val="ctr"/>
        <c:lblOffset val="100"/>
        <c:noMultiLvlLbl val="0"/>
      </c:catAx>
      <c:valAx>
        <c:axId val="2630430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30426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01CB2-5AC6-FE48-A5FB-DE524C1EE4F0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39763"/>
            <a:ext cx="3086100" cy="1727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2463800"/>
            <a:ext cx="7315200" cy="2014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609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48609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CF450-8BE8-E147-BD32-4677B00F4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3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CF450-8BE8-E147-BD32-4677B00F47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6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CF450-8BE8-E147-BD32-4677B00F47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09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CF450-8BE8-E147-BD32-4677B00F47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33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 ANZ brand crop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1"/>
          <p:cNvSpPr/>
          <p:nvPr userDrawn="1"/>
        </p:nvSpPr>
        <p:spPr>
          <a:xfrm>
            <a:off x="7621399" y="4127200"/>
            <a:ext cx="1381490" cy="91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8" y="4568683"/>
            <a:ext cx="1880616" cy="234696"/>
          </a:xfrm>
          <a:prstGeom prst="rect">
            <a:avLst/>
          </a:prstGeom>
        </p:spPr>
      </p:pic>
      <p:sp>
        <p:nvSpPr>
          <p:cNvPr id="27" name="bk object 16"/>
          <p:cNvSpPr/>
          <p:nvPr userDrawn="1"/>
        </p:nvSpPr>
        <p:spPr>
          <a:xfrm>
            <a:off x="288608" y="287681"/>
            <a:ext cx="8568055" cy="3744595"/>
          </a:xfrm>
          <a:custGeom>
            <a:avLst/>
            <a:gdLst/>
            <a:ahLst/>
            <a:cxnLst/>
            <a:rect l="l" t="t" r="r" b="b"/>
            <a:pathLst>
              <a:path w="8568055" h="3744595">
                <a:moveTo>
                  <a:pt x="0" y="3743998"/>
                </a:moveTo>
                <a:lnTo>
                  <a:pt x="8568004" y="3743998"/>
                </a:lnTo>
                <a:lnTo>
                  <a:pt x="8568004" y="0"/>
                </a:lnTo>
                <a:lnTo>
                  <a:pt x="0" y="0"/>
                </a:lnTo>
                <a:lnTo>
                  <a:pt x="0" y="3743998"/>
                </a:lnTo>
                <a:close/>
              </a:path>
            </a:pathLst>
          </a:custGeom>
          <a:solidFill>
            <a:srgbClr val="F3F4F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2"/>
          <p:cNvSpPr/>
          <p:nvPr userDrawn="1"/>
        </p:nvSpPr>
        <p:spPr>
          <a:xfrm>
            <a:off x="287997" y="2055849"/>
            <a:ext cx="2675255" cy="1976427"/>
          </a:xfrm>
          <a:custGeom>
            <a:avLst/>
            <a:gdLst/>
            <a:ahLst/>
            <a:cxnLst/>
            <a:rect l="l" t="t" r="r" b="b"/>
            <a:pathLst>
              <a:path w="2675255" h="1976754">
                <a:moveTo>
                  <a:pt x="2674731" y="1976486"/>
                </a:moveTo>
                <a:lnTo>
                  <a:pt x="0" y="1976486"/>
                </a:lnTo>
                <a:lnTo>
                  <a:pt x="0" y="1138512"/>
                </a:lnTo>
                <a:lnTo>
                  <a:pt x="1309446" y="0"/>
                </a:lnTo>
                <a:lnTo>
                  <a:pt x="1342292" y="36371"/>
                </a:lnTo>
                <a:lnTo>
                  <a:pt x="1439694" y="146564"/>
                </a:lnTo>
                <a:lnTo>
                  <a:pt x="1535374" y="258364"/>
                </a:lnTo>
                <a:lnTo>
                  <a:pt x="1629304" y="371759"/>
                </a:lnTo>
                <a:lnTo>
                  <a:pt x="1721457" y="486734"/>
                </a:lnTo>
                <a:lnTo>
                  <a:pt x="1811807" y="603277"/>
                </a:lnTo>
                <a:lnTo>
                  <a:pt x="1900327" y="721372"/>
                </a:lnTo>
                <a:lnTo>
                  <a:pt x="1986990" y="841008"/>
                </a:lnTo>
                <a:lnTo>
                  <a:pt x="2071769" y="962169"/>
                </a:lnTo>
                <a:lnTo>
                  <a:pt x="2154637" y="1084844"/>
                </a:lnTo>
                <a:lnTo>
                  <a:pt x="2235568" y="1209017"/>
                </a:lnTo>
                <a:lnTo>
                  <a:pt x="2314534" y="1334676"/>
                </a:lnTo>
                <a:lnTo>
                  <a:pt x="2391510" y="1461808"/>
                </a:lnTo>
                <a:lnTo>
                  <a:pt x="2466467" y="1590397"/>
                </a:lnTo>
                <a:lnTo>
                  <a:pt x="2539379" y="1720432"/>
                </a:lnTo>
                <a:lnTo>
                  <a:pt x="2610220" y="1851897"/>
                </a:lnTo>
                <a:lnTo>
                  <a:pt x="2674731" y="1976486"/>
                </a:lnTo>
                <a:close/>
              </a:path>
            </a:pathLst>
          </a:custGeom>
          <a:solidFill>
            <a:srgbClr val="EA7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3"/>
          <p:cNvSpPr/>
          <p:nvPr userDrawn="1"/>
        </p:nvSpPr>
        <p:spPr>
          <a:xfrm>
            <a:off x="287997" y="288010"/>
            <a:ext cx="3341370" cy="1767839"/>
          </a:xfrm>
          <a:custGeom>
            <a:avLst/>
            <a:gdLst/>
            <a:ahLst/>
            <a:cxnLst/>
            <a:rect l="l" t="t" r="r" b="b"/>
            <a:pathLst>
              <a:path w="3341370" h="1767839">
                <a:moveTo>
                  <a:pt x="3340820" y="0"/>
                </a:moveTo>
                <a:lnTo>
                  <a:pt x="1309447" y="1767511"/>
                </a:lnTo>
                <a:lnTo>
                  <a:pt x="1202882" y="1651603"/>
                </a:lnTo>
                <a:lnTo>
                  <a:pt x="1096750" y="1539521"/>
                </a:lnTo>
                <a:lnTo>
                  <a:pt x="988903" y="1429127"/>
                </a:lnTo>
                <a:lnTo>
                  <a:pt x="879302" y="1320528"/>
                </a:lnTo>
                <a:lnTo>
                  <a:pt x="767908" y="1213828"/>
                </a:lnTo>
                <a:lnTo>
                  <a:pt x="654684" y="1109133"/>
                </a:lnTo>
                <a:lnTo>
                  <a:pt x="539590" y="1006549"/>
                </a:lnTo>
                <a:lnTo>
                  <a:pt x="422589" y="906180"/>
                </a:lnTo>
                <a:lnTo>
                  <a:pt x="293184" y="799561"/>
                </a:lnTo>
                <a:lnTo>
                  <a:pt x="56593" y="614063"/>
                </a:lnTo>
                <a:lnTo>
                  <a:pt x="0" y="572616"/>
                </a:lnTo>
                <a:lnTo>
                  <a:pt x="0" y="0"/>
                </a:lnTo>
                <a:lnTo>
                  <a:pt x="3340820" y="0"/>
                </a:lnTo>
                <a:close/>
              </a:path>
            </a:pathLst>
          </a:custGeom>
          <a:solidFill>
            <a:srgbClr val="00A2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4"/>
          <p:cNvSpPr/>
          <p:nvPr userDrawn="1"/>
        </p:nvSpPr>
        <p:spPr>
          <a:xfrm>
            <a:off x="287997" y="845534"/>
            <a:ext cx="1309370" cy="2348865"/>
          </a:xfrm>
          <a:custGeom>
            <a:avLst/>
            <a:gdLst/>
            <a:ahLst/>
            <a:cxnLst/>
            <a:rect l="l" t="t" r="r" b="b"/>
            <a:pathLst>
              <a:path w="1309370" h="2348865">
                <a:moveTo>
                  <a:pt x="1309362" y="1209617"/>
                </a:moveTo>
                <a:lnTo>
                  <a:pt x="0" y="2348499"/>
                </a:lnTo>
                <a:lnTo>
                  <a:pt x="0" y="0"/>
                </a:lnTo>
                <a:lnTo>
                  <a:pt x="71914" y="55919"/>
                </a:lnTo>
                <a:lnTo>
                  <a:pt x="383073" y="315341"/>
                </a:lnTo>
                <a:lnTo>
                  <a:pt x="500719" y="414948"/>
                </a:lnTo>
                <a:lnTo>
                  <a:pt x="616445" y="516805"/>
                </a:lnTo>
                <a:lnTo>
                  <a:pt x="730288" y="620808"/>
                </a:lnTo>
                <a:lnTo>
                  <a:pt x="842288" y="726851"/>
                </a:lnTo>
                <a:lnTo>
                  <a:pt x="952482" y="834829"/>
                </a:lnTo>
                <a:lnTo>
                  <a:pt x="1060910" y="944636"/>
                </a:lnTo>
                <a:lnTo>
                  <a:pt x="1167609" y="1056168"/>
                </a:lnTo>
                <a:lnTo>
                  <a:pt x="1309362" y="1209617"/>
                </a:lnTo>
                <a:close/>
              </a:path>
            </a:pathLst>
          </a:custGeom>
          <a:solidFill>
            <a:srgbClr val="0061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8"/>
          <p:cNvSpPr/>
          <p:nvPr userDrawn="1"/>
        </p:nvSpPr>
        <p:spPr>
          <a:xfrm>
            <a:off x="2965504" y="4044427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495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00619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9"/>
          <p:cNvSpPr/>
          <p:nvPr userDrawn="1"/>
        </p:nvSpPr>
        <p:spPr>
          <a:xfrm>
            <a:off x="287996" y="4044427"/>
            <a:ext cx="2677795" cy="0"/>
          </a:xfrm>
          <a:custGeom>
            <a:avLst/>
            <a:gdLst/>
            <a:ahLst/>
            <a:cxnLst/>
            <a:rect l="l" t="t" r="r" b="b"/>
            <a:pathLst>
              <a:path w="2677795">
                <a:moveTo>
                  <a:pt x="2677502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EA7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0"/>
          <p:cNvSpPr/>
          <p:nvPr userDrawn="1"/>
        </p:nvSpPr>
        <p:spPr>
          <a:xfrm>
            <a:off x="3500993" y="4044427"/>
            <a:ext cx="5355590" cy="0"/>
          </a:xfrm>
          <a:custGeom>
            <a:avLst/>
            <a:gdLst/>
            <a:ahLst/>
            <a:cxnLst/>
            <a:rect l="l" t="t" r="r" b="b"/>
            <a:pathLst>
              <a:path w="5355590">
                <a:moveTo>
                  <a:pt x="5355005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00A3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3207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 ANZ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018" y="4389747"/>
            <a:ext cx="2077200" cy="669055"/>
          </a:xfrm>
          <a:prstGeom prst="rect">
            <a:avLst/>
          </a:prstGeom>
        </p:spPr>
      </p:pic>
      <p:sp>
        <p:nvSpPr>
          <p:cNvPr id="12" name="object 9"/>
          <p:cNvSpPr/>
          <p:nvPr userDrawn="1"/>
        </p:nvSpPr>
        <p:spPr>
          <a:xfrm>
            <a:off x="287996" y="4370703"/>
            <a:ext cx="2677795" cy="0"/>
          </a:xfrm>
          <a:custGeom>
            <a:avLst/>
            <a:gdLst/>
            <a:ahLst/>
            <a:cxnLst/>
            <a:rect l="l" t="t" r="r" b="b"/>
            <a:pathLst>
              <a:path w="2677795">
                <a:moveTo>
                  <a:pt x="2677502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A7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8"/>
          <p:cNvSpPr/>
          <p:nvPr userDrawn="1"/>
        </p:nvSpPr>
        <p:spPr>
          <a:xfrm>
            <a:off x="2965504" y="4370703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49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61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0"/>
          <p:cNvSpPr/>
          <p:nvPr userDrawn="1"/>
        </p:nvSpPr>
        <p:spPr>
          <a:xfrm>
            <a:off x="3500993" y="4370703"/>
            <a:ext cx="5355590" cy="0"/>
          </a:xfrm>
          <a:custGeom>
            <a:avLst/>
            <a:gdLst/>
            <a:ahLst/>
            <a:cxnLst/>
            <a:rect l="l" t="t" r="r" b="b"/>
            <a:pathLst>
              <a:path w="5355590">
                <a:moveTo>
                  <a:pt x="535500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A3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TextBox 14"/>
          <p:cNvSpPr txBox="1"/>
          <p:nvPr userDrawn="1"/>
        </p:nvSpPr>
        <p:spPr>
          <a:xfrm>
            <a:off x="287337" y="4959928"/>
            <a:ext cx="3240000" cy="84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5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©</a:t>
            </a:r>
            <a:r>
              <a:rPr lang="de-DE" sz="55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550" dirty="0" smtClean="0">
                <a:solidFill>
                  <a:schemeClr val="tx2"/>
                </a:solidFill>
              </a:rPr>
              <a:t>Chartered</a:t>
            </a:r>
            <a:r>
              <a:rPr lang="en-US" sz="550" baseline="0" dirty="0" smtClean="0">
                <a:solidFill>
                  <a:schemeClr val="tx2"/>
                </a:solidFill>
              </a:rPr>
              <a:t> Accountants Australia and New Zealand 2018</a:t>
            </a:r>
            <a:endParaRPr lang="en-US" sz="550" dirty="0">
              <a:solidFill>
                <a:schemeClr val="tx2"/>
              </a:solidFill>
            </a:endParaRP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338" y="4652570"/>
            <a:ext cx="277927" cy="14340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8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fld id="{3D91F78B-C812-4E48-B81F-B1B08AB20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648000" y="4593058"/>
            <a:ext cx="3036808" cy="26243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 ANZ image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7339" y="290514"/>
            <a:ext cx="8569324" cy="3736800"/>
          </a:xfrm>
          <a:prstGeom prst="rect">
            <a:avLst/>
          </a:prstGeom>
          <a:solidFill>
            <a:srgbClr val="D8117D"/>
          </a:solidFill>
        </p:spPr>
        <p:txBody>
          <a:bodyPr lIns="288000" tIns="0" anchor="ctr"/>
          <a:lstStyle>
            <a:lvl1pPr marL="0" indent="0" algn="l">
              <a:buNone/>
              <a:defRPr sz="1200" b="1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ON THE IMAGE ICON TO INSERT AN IMAGE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8" y="4568683"/>
            <a:ext cx="1880616" cy="234696"/>
          </a:xfrm>
          <a:prstGeom prst="rect">
            <a:avLst/>
          </a:prstGeom>
        </p:spPr>
      </p:pic>
      <p:sp>
        <p:nvSpPr>
          <p:cNvPr id="8" name="object 8"/>
          <p:cNvSpPr/>
          <p:nvPr userDrawn="1"/>
        </p:nvSpPr>
        <p:spPr>
          <a:xfrm>
            <a:off x="2965504" y="4044427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495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0061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 userDrawn="1"/>
        </p:nvSpPr>
        <p:spPr>
          <a:xfrm>
            <a:off x="287996" y="4044427"/>
            <a:ext cx="2677795" cy="0"/>
          </a:xfrm>
          <a:custGeom>
            <a:avLst/>
            <a:gdLst/>
            <a:ahLst/>
            <a:cxnLst/>
            <a:rect l="l" t="t" r="r" b="b"/>
            <a:pathLst>
              <a:path w="2677795">
                <a:moveTo>
                  <a:pt x="2677502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EA7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 userDrawn="1"/>
        </p:nvSpPr>
        <p:spPr>
          <a:xfrm>
            <a:off x="3500993" y="4044427"/>
            <a:ext cx="5355590" cy="0"/>
          </a:xfrm>
          <a:custGeom>
            <a:avLst/>
            <a:gdLst/>
            <a:ahLst/>
            <a:cxnLst/>
            <a:rect l="l" t="t" r="r" b="b"/>
            <a:pathLst>
              <a:path w="5355590">
                <a:moveTo>
                  <a:pt x="5355005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00A3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1"/>
          <p:cNvSpPr/>
          <p:nvPr userDrawn="1"/>
        </p:nvSpPr>
        <p:spPr>
          <a:xfrm>
            <a:off x="7621399" y="4127200"/>
            <a:ext cx="1381490" cy="910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A ANZ 1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018" y="4389747"/>
            <a:ext cx="2077200" cy="669055"/>
          </a:xfrm>
          <a:prstGeom prst="rect">
            <a:avLst/>
          </a:prstGeom>
        </p:spPr>
      </p:pic>
      <p:sp>
        <p:nvSpPr>
          <p:cNvPr id="10" name="object 9"/>
          <p:cNvSpPr/>
          <p:nvPr userDrawn="1"/>
        </p:nvSpPr>
        <p:spPr>
          <a:xfrm>
            <a:off x="287996" y="4370703"/>
            <a:ext cx="2677795" cy="0"/>
          </a:xfrm>
          <a:custGeom>
            <a:avLst/>
            <a:gdLst/>
            <a:ahLst/>
            <a:cxnLst/>
            <a:rect l="l" t="t" r="r" b="b"/>
            <a:pathLst>
              <a:path w="2677795">
                <a:moveTo>
                  <a:pt x="2677502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A7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995" y="288000"/>
            <a:ext cx="8568587" cy="720000"/>
          </a:xfrm>
          <a:prstGeom prst="rect">
            <a:avLst/>
          </a:prstGeo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9" y="1007999"/>
            <a:ext cx="8569244" cy="30988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object 8"/>
          <p:cNvSpPr/>
          <p:nvPr userDrawn="1"/>
        </p:nvSpPr>
        <p:spPr>
          <a:xfrm>
            <a:off x="2965504" y="4370703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49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61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0"/>
          <p:cNvSpPr/>
          <p:nvPr userDrawn="1"/>
        </p:nvSpPr>
        <p:spPr>
          <a:xfrm>
            <a:off x="3500993" y="4370703"/>
            <a:ext cx="5355590" cy="0"/>
          </a:xfrm>
          <a:custGeom>
            <a:avLst/>
            <a:gdLst/>
            <a:ahLst/>
            <a:cxnLst/>
            <a:rect l="l" t="t" r="r" b="b"/>
            <a:pathLst>
              <a:path w="5355590">
                <a:moveTo>
                  <a:pt x="535500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A3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338" y="4652570"/>
            <a:ext cx="277927" cy="14340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8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fld id="{3D91F78B-C812-4E48-B81F-B1B08AB20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00" y="4593058"/>
            <a:ext cx="3036808" cy="26243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87337" y="4959928"/>
            <a:ext cx="3240000" cy="84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5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©</a:t>
            </a:r>
            <a:r>
              <a:rPr lang="de-DE" sz="55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550" dirty="0" smtClean="0">
                <a:solidFill>
                  <a:schemeClr val="tx2"/>
                </a:solidFill>
              </a:rPr>
              <a:t>Chartered</a:t>
            </a:r>
            <a:r>
              <a:rPr lang="en-US" sz="550" baseline="0" dirty="0" smtClean="0">
                <a:solidFill>
                  <a:schemeClr val="tx2"/>
                </a:solidFill>
              </a:rPr>
              <a:t> Accountants Australia and New Zealand 2018</a:t>
            </a:r>
            <a:endParaRPr lang="en-US" sz="5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08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A ANZ 2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7" y="288000"/>
            <a:ext cx="8569325" cy="720000"/>
          </a:xfrm>
          <a:prstGeom prst="rect">
            <a:avLst/>
          </a:prstGeo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7" y="1007999"/>
            <a:ext cx="4007571" cy="3098863"/>
          </a:xfrm>
          <a:prstGeom prst="rect">
            <a:avLst/>
          </a:prstGeom>
        </p:spPr>
        <p:txBody>
          <a:bodyPr/>
          <a:lstStyle>
            <a:lvl1pPr>
              <a:defRPr sz="1200" baseline="0"/>
            </a:lvl1pPr>
            <a:lvl2pPr>
              <a:defRPr sz="1200" baseline="0"/>
            </a:lvl2pPr>
            <a:lvl3pPr>
              <a:defRPr sz="1200" baseline="0"/>
            </a:lvl3pPr>
            <a:lvl4pPr>
              <a:defRPr sz="1200" baseline="0"/>
            </a:lvl4pPr>
            <a:lvl5pPr>
              <a:defRPr sz="12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9" y="1008000"/>
            <a:ext cx="4284664" cy="3098863"/>
          </a:xfrm>
          <a:prstGeom prst="rect">
            <a:avLst/>
          </a:prstGeom>
        </p:spPr>
        <p:txBody>
          <a:bodyPr/>
          <a:lstStyle>
            <a:lvl1pPr>
              <a:defRPr sz="1200" baseline="0"/>
            </a:lvl1pPr>
            <a:lvl2pPr>
              <a:defRPr sz="1200" baseline="0"/>
            </a:lvl2pPr>
            <a:lvl3pPr>
              <a:defRPr sz="1200" baseline="0"/>
            </a:lvl3pPr>
            <a:lvl4pPr>
              <a:defRPr sz="1200" baseline="0"/>
            </a:lvl4pPr>
            <a:lvl5pPr>
              <a:defRPr sz="12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018" y="4389747"/>
            <a:ext cx="2077200" cy="669055"/>
          </a:xfrm>
          <a:prstGeom prst="rect">
            <a:avLst/>
          </a:prstGeom>
        </p:spPr>
      </p:pic>
      <p:sp>
        <p:nvSpPr>
          <p:cNvPr id="11" name="object 9"/>
          <p:cNvSpPr/>
          <p:nvPr userDrawn="1"/>
        </p:nvSpPr>
        <p:spPr>
          <a:xfrm>
            <a:off x="287996" y="4370703"/>
            <a:ext cx="2677795" cy="0"/>
          </a:xfrm>
          <a:custGeom>
            <a:avLst/>
            <a:gdLst/>
            <a:ahLst/>
            <a:cxnLst/>
            <a:rect l="l" t="t" r="r" b="b"/>
            <a:pathLst>
              <a:path w="2677795">
                <a:moveTo>
                  <a:pt x="2677502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A7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8"/>
          <p:cNvSpPr/>
          <p:nvPr userDrawn="1"/>
        </p:nvSpPr>
        <p:spPr>
          <a:xfrm>
            <a:off x="2965504" y="4370703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49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61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0"/>
          <p:cNvSpPr/>
          <p:nvPr userDrawn="1"/>
        </p:nvSpPr>
        <p:spPr>
          <a:xfrm>
            <a:off x="3500993" y="4370703"/>
            <a:ext cx="5355590" cy="0"/>
          </a:xfrm>
          <a:custGeom>
            <a:avLst/>
            <a:gdLst/>
            <a:ahLst/>
            <a:cxnLst/>
            <a:rect l="l" t="t" r="r" b="b"/>
            <a:pathLst>
              <a:path w="5355590">
                <a:moveTo>
                  <a:pt x="535500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A3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338" y="4652570"/>
            <a:ext cx="277927" cy="14340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8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fld id="{3D91F78B-C812-4E48-B81F-B1B08AB20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00" y="4593058"/>
            <a:ext cx="3036808" cy="26243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287337" y="4959928"/>
            <a:ext cx="3240000" cy="84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5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©</a:t>
            </a:r>
            <a:r>
              <a:rPr lang="de-DE" sz="55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550" dirty="0" smtClean="0">
                <a:solidFill>
                  <a:schemeClr val="tx2"/>
                </a:solidFill>
              </a:rPr>
              <a:t>Chartered</a:t>
            </a:r>
            <a:r>
              <a:rPr lang="en-US" sz="550" baseline="0" dirty="0" smtClean="0">
                <a:solidFill>
                  <a:schemeClr val="tx2"/>
                </a:solidFill>
              </a:rPr>
              <a:t> Accountants Australia and New Zealand 2018</a:t>
            </a:r>
            <a:endParaRPr lang="en-US" sz="5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61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A ANZ 2 column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71999" y="290514"/>
            <a:ext cx="4284663" cy="3816349"/>
          </a:xfrm>
          <a:prstGeom prst="rect">
            <a:avLst/>
          </a:prstGeom>
          <a:solidFill>
            <a:srgbClr val="D8117D"/>
          </a:solidFill>
        </p:spPr>
        <p:txBody>
          <a:bodyPr tIns="1440000" anchor="t"/>
          <a:lstStyle>
            <a:lvl1pPr marL="0" indent="0" algn="ctr">
              <a:buNone/>
              <a:defRPr sz="1200" b="1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ON THE IMAGE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288000"/>
            <a:ext cx="4024197" cy="720000"/>
          </a:xfrm>
          <a:prstGeom prst="rect">
            <a:avLst/>
          </a:prstGeom>
        </p:spPr>
        <p:txBody>
          <a:bodyPr anchor="t" anchorCtr="0"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1011239"/>
            <a:ext cx="4024197" cy="309562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600"/>
              </a:lnSpc>
              <a:buNone/>
              <a:defRPr sz="12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018" y="4387898"/>
            <a:ext cx="2077200" cy="669055"/>
          </a:xfrm>
          <a:prstGeom prst="rect">
            <a:avLst/>
          </a:prstGeom>
        </p:spPr>
      </p:pic>
      <p:sp>
        <p:nvSpPr>
          <p:cNvPr id="11" name="object 9"/>
          <p:cNvSpPr/>
          <p:nvPr userDrawn="1"/>
        </p:nvSpPr>
        <p:spPr>
          <a:xfrm>
            <a:off x="287996" y="4370703"/>
            <a:ext cx="2677795" cy="0"/>
          </a:xfrm>
          <a:custGeom>
            <a:avLst/>
            <a:gdLst/>
            <a:ahLst/>
            <a:cxnLst/>
            <a:rect l="l" t="t" r="r" b="b"/>
            <a:pathLst>
              <a:path w="2677795">
                <a:moveTo>
                  <a:pt x="2677502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A7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8"/>
          <p:cNvSpPr/>
          <p:nvPr userDrawn="1"/>
        </p:nvSpPr>
        <p:spPr>
          <a:xfrm>
            <a:off x="2965504" y="4370703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49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61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0"/>
          <p:cNvSpPr/>
          <p:nvPr userDrawn="1"/>
        </p:nvSpPr>
        <p:spPr>
          <a:xfrm>
            <a:off x="3500993" y="4370703"/>
            <a:ext cx="5355590" cy="0"/>
          </a:xfrm>
          <a:custGeom>
            <a:avLst/>
            <a:gdLst/>
            <a:ahLst/>
            <a:cxnLst/>
            <a:rect l="l" t="t" r="r" b="b"/>
            <a:pathLst>
              <a:path w="5355590">
                <a:moveTo>
                  <a:pt x="535500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A3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338" y="4652570"/>
            <a:ext cx="277927" cy="14340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8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fld id="{3D91F78B-C812-4E48-B81F-B1B08AB20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00" y="4593058"/>
            <a:ext cx="3036808" cy="26243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287337" y="4959928"/>
            <a:ext cx="3240000" cy="84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5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©</a:t>
            </a:r>
            <a:r>
              <a:rPr lang="de-DE" sz="55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550" dirty="0" smtClean="0">
                <a:solidFill>
                  <a:schemeClr val="tx2"/>
                </a:solidFill>
              </a:rPr>
              <a:t>Chartered</a:t>
            </a:r>
            <a:r>
              <a:rPr lang="en-US" sz="550" baseline="0" dirty="0" smtClean="0">
                <a:solidFill>
                  <a:schemeClr val="tx2"/>
                </a:solidFill>
              </a:rPr>
              <a:t> Accountants Australia and New Zealand 2018</a:t>
            </a:r>
            <a:endParaRPr lang="en-US" sz="5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085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A ANZ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87258" y="290513"/>
            <a:ext cx="8569325" cy="38163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8007" y="290513"/>
            <a:ext cx="3740727" cy="3816350"/>
          </a:xfrm>
          <a:prstGeom prst="rect">
            <a:avLst/>
          </a:prstGeom>
        </p:spPr>
        <p:txBody>
          <a:bodyPr anchor="ctr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018" y="4389747"/>
            <a:ext cx="2077200" cy="669055"/>
          </a:xfrm>
          <a:prstGeom prst="rect">
            <a:avLst/>
          </a:prstGeom>
        </p:spPr>
      </p:pic>
      <p:sp>
        <p:nvSpPr>
          <p:cNvPr id="10" name="object 9"/>
          <p:cNvSpPr/>
          <p:nvPr userDrawn="1"/>
        </p:nvSpPr>
        <p:spPr>
          <a:xfrm>
            <a:off x="287996" y="4370703"/>
            <a:ext cx="2677795" cy="0"/>
          </a:xfrm>
          <a:custGeom>
            <a:avLst/>
            <a:gdLst/>
            <a:ahLst/>
            <a:cxnLst/>
            <a:rect l="l" t="t" r="r" b="b"/>
            <a:pathLst>
              <a:path w="2677795">
                <a:moveTo>
                  <a:pt x="2677502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A7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8"/>
          <p:cNvSpPr/>
          <p:nvPr userDrawn="1"/>
        </p:nvSpPr>
        <p:spPr>
          <a:xfrm>
            <a:off x="2965504" y="4370703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49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61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0"/>
          <p:cNvSpPr/>
          <p:nvPr userDrawn="1"/>
        </p:nvSpPr>
        <p:spPr>
          <a:xfrm>
            <a:off x="3500993" y="4370703"/>
            <a:ext cx="5355590" cy="0"/>
          </a:xfrm>
          <a:custGeom>
            <a:avLst/>
            <a:gdLst/>
            <a:ahLst/>
            <a:cxnLst/>
            <a:rect l="l" t="t" r="r" b="b"/>
            <a:pathLst>
              <a:path w="5355590">
                <a:moveTo>
                  <a:pt x="535500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A3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338" y="4652570"/>
            <a:ext cx="277927" cy="14340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8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fld id="{3D91F78B-C812-4E48-B81F-B1B08AB20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00" y="4593058"/>
            <a:ext cx="3036808" cy="26243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87337" y="4959928"/>
            <a:ext cx="3240000" cy="84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5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©</a:t>
            </a:r>
            <a:r>
              <a:rPr lang="de-DE" sz="55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550" dirty="0" smtClean="0">
                <a:solidFill>
                  <a:schemeClr val="tx2"/>
                </a:solidFill>
              </a:rPr>
              <a:t>Chartered</a:t>
            </a:r>
            <a:r>
              <a:rPr lang="en-US" sz="550" baseline="0" dirty="0" smtClean="0">
                <a:solidFill>
                  <a:schemeClr val="tx2"/>
                </a:solidFill>
              </a:rPr>
              <a:t> Accountants Australia and New Zealand 2018</a:t>
            </a:r>
            <a:endParaRPr lang="en-US" sz="5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183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 ANZ title slid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7339" y="290514"/>
            <a:ext cx="8569324" cy="3816349"/>
          </a:xfrm>
          <a:prstGeom prst="rect">
            <a:avLst/>
          </a:prstGeom>
          <a:solidFill>
            <a:srgbClr val="D8117D"/>
          </a:solidFill>
        </p:spPr>
        <p:txBody>
          <a:bodyPr lIns="288000" tIns="0" anchor="ctr"/>
          <a:lstStyle>
            <a:lvl1pPr marL="0" indent="0" algn="l">
              <a:buNone/>
              <a:defRPr sz="1200" b="1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ON THE IMAGE ICON TO INSERT AN IMAGE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838007" y="290513"/>
            <a:ext cx="3740727" cy="3816350"/>
          </a:xfrm>
          <a:prstGeom prst="rect">
            <a:avLst/>
          </a:prstGeom>
        </p:spPr>
        <p:txBody>
          <a:bodyPr anchor="ctr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018" y="4389747"/>
            <a:ext cx="2077200" cy="669055"/>
          </a:xfrm>
          <a:prstGeom prst="rect">
            <a:avLst/>
          </a:prstGeom>
        </p:spPr>
      </p:pic>
      <p:sp>
        <p:nvSpPr>
          <p:cNvPr id="10" name="object 9"/>
          <p:cNvSpPr/>
          <p:nvPr userDrawn="1"/>
        </p:nvSpPr>
        <p:spPr>
          <a:xfrm>
            <a:off x="287996" y="4370703"/>
            <a:ext cx="2677795" cy="0"/>
          </a:xfrm>
          <a:custGeom>
            <a:avLst/>
            <a:gdLst/>
            <a:ahLst/>
            <a:cxnLst/>
            <a:rect l="l" t="t" r="r" b="b"/>
            <a:pathLst>
              <a:path w="2677795">
                <a:moveTo>
                  <a:pt x="2677502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A7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8"/>
          <p:cNvSpPr/>
          <p:nvPr userDrawn="1"/>
        </p:nvSpPr>
        <p:spPr>
          <a:xfrm>
            <a:off x="2965504" y="4370703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49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61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0"/>
          <p:cNvSpPr/>
          <p:nvPr userDrawn="1"/>
        </p:nvSpPr>
        <p:spPr>
          <a:xfrm>
            <a:off x="3500993" y="4370703"/>
            <a:ext cx="5355590" cy="0"/>
          </a:xfrm>
          <a:custGeom>
            <a:avLst/>
            <a:gdLst/>
            <a:ahLst/>
            <a:cxnLst/>
            <a:rect l="l" t="t" r="r" b="b"/>
            <a:pathLst>
              <a:path w="5355590">
                <a:moveTo>
                  <a:pt x="535500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A3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338" y="4652570"/>
            <a:ext cx="277927" cy="14340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8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fld id="{3D91F78B-C812-4E48-B81F-B1B08AB20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648000" y="4593058"/>
            <a:ext cx="3036808" cy="26243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287337" y="4959928"/>
            <a:ext cx="3240000" cy="84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5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©</a:t>
            </a:r>
            <a:r>
              <a:rPr lang="de-DE" sz="55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550" dirty="0" smtClean="0">
                <a:solidFill>
                  <a:schemeClr val="tx2"/>
                </a:solidFill>
              </a:rPr>
              <a:t>Chartered</a:t>
            </a:r>
            <a:r>
              <a:rPr lang="en-US" sz="550" baseline="0" dirty="0" smtClean="0">
                <a:solidFill>
                  <a:schemeClr val="tx2"/>
                </a:solidFill>
              </a:rPr>
              <a:t> Accountants Australia and New Zealand 2018</a:t>
            </a:r>
            <a:endParaRPr lang="en-US" sz="550" dirty="0">
              <a:solidFill>
                <a:schemeClr val="tx2"/>
              </a:solidFill>
            </a:endParaRP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 ANZ image slide -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7339" y="290514"/>
            <a:ext cx="8569324" cy="3816349"/>
          </a:xfrm>
          <a:prstGeom prst="rect">
            <a:avLst/>
          </a:prstGeom>
          <a:solidFill>
            <a:srgbClr val="D8117D"/>
          </a:solidFill>
        </p:spPr>
        <p:txBody>
          <a:bodyPr lIns="0" tIns="0" rIns="288000" anchor="ctr"/>
          <a:lstStyle>
            <a:lvl1pPr marL="0" indent="0" algn="r">
              <a:buNone/>
              <a:defRPr sz="1200" b="1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ON THE IMAGE ICON TO INSERT AN IMAGE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891" y="532015"/>
            <a:ext cx="5429972" cy="475984"/>
          </a:xfrm>
          <a:prstGeom prst="rect">
            <a:avLst/>
          </a:prstGeom>
        </p:spPr>
        <p:txBody>
          <a:bodyPr anchor="t" anchorCtr="0"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891" y="1011239"/>
            <a:ext cx="3729644" cy="282924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600"/>
              </a:lnSpc>
              <a:buNone/>
              <a:defRPr sz="12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018" y="4389747"/>
            <a:ext cx="2077200" cy="669055"/>
          </a:xfrm>
          <a:prstGeom prst="rect">
            <a:avLst/>
          </a:prstGeom>
        </p:spPr>
      </p:pic>
      <p:sp>
        <p:nvSpPr>
          <p:cNvPr id="12" name="object 9"/>
          <p:cNvSpPr/>
          <p:nvPr userDrawn="1"/>
        </p:nvSpPr>
        <p:spPr>
          <a:xfrm>
            <a:off x="287996" y="4370703"/>
            <a:ext cx="2677795" cy="0"/>
          </a:xfrm>
          <a:custGeom>
            <a:avLst/>
            <a:gdLst/>
            <a:ahLst/>
            <a:cxnLst/>
            <a:rect l="l" t="t" r="r" b="b"/>
            <a:pathLst>
              <a:path w="2677795">
                <a:moveTo>
                  <a:pt x="2677502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A7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8"/>
          <p:cNvSpPr/>
          <p:nvPr userDrawn="1"/>
        </p:nvSpPr>
        <p:spPr>
          <a:xfrm>
            <a:off x="2965504" y="4370703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49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61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0"/>
          <p:cNvSpPr/>
          <p:nvPr userDrawn="1"/>
        </p:nvSpPr>
        <p:spPr>
          <a:xfrm>
            <a:off x="3500993" y="4370703"/>
            <a:ext cx="5355590" cy="0"/>
          </a:xfrm>
          <a:custGeom>
            <a:avLst/>
            <a:gdLst/>
            <a:ahLst/>
            <a:cxnLst/>
            <a:rect l="l" t="t" r="r" b="b"/>
            <a:pathLst>
              <a:path w="5355590">
                <a:moveTo>
                  <a:pt x="535500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A3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338" y="4652570"/>
            <a:ext cx="277927" cy="14340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8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fld id="{3D91F78B-C812-4E48-B81F-B1B08AB20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648000" y="4593058"/>
            <a:ext cx="3036808" cy="26243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287337" y="4959928"/>
            <a:ext cx="3240000" cy="84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5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©</a:t>
            </a:r>
            <a:r>
              <a:rPr lang="de-DE" sz="55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550" dirty="0" smtClean="0">
                <a:solidFill>
                  <a:schemeClr val="tx2"/>
                </a:solidFill>
              </a:rPr>
              <a:t>Chartered</a:t>
            </a:r>
            <a:r>
              <a:rPr lang="en-US" sz="550" baseline="0" dirty="0" smtClean="0">
                <a:solidFill>
                  <a:schemeClr val="tx2"/>
                </a:solidFill>
              </a:rPr>
              <a:t> Accountants Australia and New Zealand 2018</a:t>
            </a:r>
            <a:endParaRPr lang="en-US" sz="550" dirty="0">
              <a:solidFill>
                <a:schemeClr val="tx2"/>
              </a:solidFill>
            </a:endParaRP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 ANZ image slide -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7339" y="290514"/>
            <a:ext cx="8569324" cy="3816349"/>
          </a:xfrm>
          <a:prstGeom prst="rect">
            <a:avLst/>
          </a:prstGeom>
          <a:solidFill>
            <a:srgbClr val="D8117D"/>
          </a:solidFill>
        </p:spPr>
        <p:txBody>
          <a:bodyPr lIns="288000" tIns="0" anchor="ctr"/>
          <a:lstStyle>
            <a:lvl1pPr marL="0" indent="0" algn="l">
              <a:buNone/>
              <a:defRPr sz="1200" b="1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ON THE IMAGE ICON TO INSERT AN IMAGE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183596" y="532015"/>
            <a:ext cx="5429972" cy="475984"/>
          </a:xfrm>
          <a:prstGeom prst="rect">
            <a:avLst/>
          </a:prstGeom>
        </p:spPr>
        <p:txBody>
          <a:bodyPr anchor="t" anchorCtr="0"/>
          <a:lstStyle>
            <a:lvl1pPr algn="r"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3924" y="1011239"/>
            <a:ext cx="3729644" cy="2829241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600"/>
              </a:lnSpc>
              <a:buNone/>
              <a:defRPr sz="12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018" y="4389747"/>
            <a:ext cx="2077200" cy="669055"/>
          </a:xfrm>
          <a:prstGeom prst="rect">
            <a:avLst/>
          </a:prstGeom>
        </p:spPr>
      </p:pic>
      <p:sp>
        <p:nvSpPr>
          <p:cNvPr id="12" name="object 9"/>
          <p:cNvSpPr/>
          <p:nvPr userDrawn="1"/>
        </p:nvSpPr>
        <p:spPr>
          <a:xfrm>
            <a:off x="287996" y="4370703"/>
            <a:ext cx="2677795" cy="0"/>
          </a:xfrm>
          <a:custGeom>
            <a:avLst/>
            <a:gdLst/>
            <a:ahLst/>
            <a:cxnLst/>
            <a:rect l="l" t="t" r="r" b="b"/>
            <a:pathLst>
              <a:path w="2677795">
                <a:moveTo>
                  <a:pt x="2677502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A7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8"/>
          <p:cNvSpPr/>
          <p:nvPr userDrawn="1"/>
        </p:nvSpPr>
        <p:spPr>
          <a:xfrm>
            <a:off x="2965504" y="4370703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49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61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0"/>
          <p:cNvSpPr/>
          <p:nvPr userDrawn="1"/>
        </p:nvSpPr>
        <p:spPr>
          <a:xfrm>
            <a:off x="3500993" y="4370703"/>
            <a:ext cx="5355590" cy="0"/>
          </a:xfrm>
          <a:custGeom>
            <a:avLst/>
            <a:gdLst/>
            <a:ahLst/>
            <a:cxnLst/>
            <a:rect l="l" t="t" r="r" b="b"/>
            <a:pathLst>
              <a:path w="5355590">
                <a:moveTo>
                  <a:pt x="535500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A3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TextBox 14"/>
          <p:cNvSpPr txBox="1"/>
          <p:nvPr userDrawn="1"/>
        </p:nvSpPr>
        <p:spPr>
          <a:xfrm>
            <a:off x="287337" y="4959928"/>
            <a:ext cx="3240000" cy="84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5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©</a:t>
            </a:r>
            <a:r>
              <a:rPr lang="de-DE" sz="55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550" dirty="0" smtClean="0">
                <a:solidFill>
                  <a:schemeClr val="tx2"/>
                </a:solidFill>
              </a:rPr>
              <a:t>Chartered</a:t>
            </a:r>
            <a:r>
              <a:rPr lang="en-US" sz="550" baseline="0" dirty="0" smtClean="0">
                <a:solidFill>
                  <a:schemeClr val="tx2"/>
                </a:solidFill>
              </a:rPr>
              <a:t> Accountants Australia and New Zealand 2018</a:t>
            </a:r>
            <a:endParaRPr lang="en-US" sz="550" dirty="0">
              <a:solidFill>
                <a:schemeClr val="tx2"/>
              </a:solidFill>
            </a:endParaRP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338" y="4652570"/>
            <a:ext cx="277927" cy="14340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8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fld id="{3D91F78B-C812-4E48-B81F-B1B08AB20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648000" y="4593058"/>
            <a:ext cx="3036808" cy="26243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rgbClr val="58595A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287995" y="288000"/>
            <a:ext cx="8568587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87337" y="1007999"/>
            <a:ext cx="8569325" cy="30988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73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96" r:id="rId2"/>
    <p:sldLayoutId id="2147483680" r:id="rId3"/>
    <p:sldLayoutId id="2147483682" r:id="rId4"/>
    <p:sldLayoutId id="2147483687" r:id="rId5"/>
    <p:sldLayoutId id="2147483684" r:id="rId6"/>
    <p:sldLayoutId id="2147483689" r:id="rId7"/>
    <p:sldLayoutId id="2147483697" r:id="rId8"/>
    <p:sldLayoutId id="2147483699" r:id="rId9"/>
    <p:sldLayoutId id="2147483698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rgbClr val="58595A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ts val="1600"/>
        </a:lnSpc>
        <a:spcBef>
          <a:spcPts val="1000"/>
        </a:spcBef>
        <a:buFont typeface="Arial"/>
        <a:buChar char="•"/>
        <a:defRPr sz="1200" kern="1200" baseline="0">
          <a:solidFill>
            <a:srgbClr val="58595A"/>
          </a:solidFill>
          <a:latin typeface="georgia" charset="0"/>
          <a:ea typeface="Georgia" charset="0"/>
          <a:cs typeface="Georgia" charset="0"/>
        </a:defRPr>
      </a:lvl1pPr>
      <a:lvl2pPr marL="685800" indent="-228600" algn="l" defTabSz="914400" rtl="0" eaLnBrk="1" latinLnBrk="0" hangingPunct="1">
        <a:lnSpc>
          <a:spcPts val="1600"/>
        </a:lnSpc>
        <a:spcBef>
          <a:spcPts val="500"/>
        </a:spcBef>
        <a:buFont typeface="Arial"/>
        <a:buChar char="•"/>
        <a:defRPr sz="1200" kern="1200" baseline="0">
          <a:solidFill>
            <a:srgbClr val="58595A"/>
          </a:solidFill>
          <a:latin typeface="georgia" charset="0"/>
          <a:ea typeface="Georgia" charset="0"/>
          <a:cs typeface="Georgia" charset="0"/>
        </a:defRPr>
      </a:lvl2pPr>
      <a:lvl3pPr marL="1143000" indent="-228600" algn="l" defTabSz="914400" rtl="0" eaLnBrk="1" latinLnBrk="0" hangingPunct="1">
        <a:lnSpc>
          <a:spcPts val="1600"/>
        </a:lnSpc>
        <a:spcBef>
          <a:spcPts val="500"/>
        </a:spcBef>
        <a:buFont typeface="Arial"/>
        <a:buChar char="•"/>
        <a:defRPr sz="1200" kern="1200" baseline="0">
          <a:solidFill>
            <a:srgbClr val="58595A"/>
          </a:solidFill>
          <a:latin typeface="georgia" charset="0"/>
          <a:ea typeface="Georgia" charset="0"/>
          <a:cs typeface="Georgia" charset="0"/>
        </a:defRPr>
      </a:lvl3pPr>
      <a:lvl4pPr marL="1600200" indent="-228600" algn="l" defTabSz="914400" rtl="0" eaLnBrk="1" latinLnBrk="0" hangingPunct="1">
        <a:lnSpc>
          <a:spcPts val="1600"/>
        </a:lnSpc>
        <a:spcBef>
          <a:spcPts val="500"/>
        </a:spcBef>
        <a:buFont typeface="Arial"/>
        <a:buChar char="•"/>
        <a:defRPr sz="1200" kern="1200" baseline="0">
          <a:solidFill>
            <a:srgbClr val="58595A"/>
          </a:solidFill>
          <a:latin typeface="georgia" charset="0"/>
          <a:ea typeface="Georgia" charset="0"/>
          <a:cs typeface="Georgia" charset="0"/>
        </a:defRPr>
      </a:lvl4pPr>
      <a:lvl5pPr marL="2057400" indent="-228600" algn="l" defTabSz="914400" rtl="0" eaLnBrk="1" latinLnBrk="0" hangingPunct="1">
        <a:lnSpc>
          <a:spcPts val="1600"/>
        </a:lnSpc>
        <a:spcBef>
          <a:spcPts val="500"/>
        </a:spcBef>
        <a:buFont typeface="Arial"/>
        <a:buChar char="•"/>
        <a:defRPr sz="1200" kern="1200" baseline="0">
          <a:solidFill>
            <a:srgbClr val="58595A"/>
          </a:solidFill>
          <a:latin typeface="georgia" charset="0"/>
          <a:ea typeface="Georgia" charset="0"/>
          <a:cs typeface="Georgi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3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5579" userDrawn="1">
          <p15:clr>
            <a:srgbClr val="F26B43"/>
          </p15:clr>
        </p15:guide>
        <p15:guide id="4" pos="181" userDrawn="1">
          <p15:clr>
            <a:srgbClr val="F26B43"/>
          </p15:clr>
        </p15:guide>
        <p15:guide id="5" pos="1973" userDrawn="1">
          <p15:clr>
            <a:srgbClr val="F26B43"/>
          </p15:clr>
        </p15:guide>
        <p15:guide id="6" pos="1066" userDrawn="1">
          <p15:clr>
            <a:srgbClr val="F26B43"/>
          </p15:clr>
        </p15:guide>
        <p15:guide id="7" pos="3787" userDrawn="1">
          <p15:clr>
            <a:srgbClr val="F26B43"/>
          </p15:clr>
        </p15:guide>
        <p15:guide id="8" pos="4694" userDrawn="1">
          <p15:clr>
            <a:srgbClr val="F26B43"/>
          </p15:clr>
        </p15:guide>
        <p15:guide id="9" orient="horz" pos="2587" userDrawn="1">
          <p15:clr>
            <a:srgbClr val="F26B43"/>
          </p15:clr>
        </p15:guide>
        <p15:guide id="10" orient="horz" pos="63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4663507" y="1266281"/>
            <a:ext cx="3904231" cy="48448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r">
              <a:lnSpc>
                <a:spcPts val="3000"/>
              </a:lnSpc>
            </a:pPr>
            <a:r>
              <a:rPr lang="en-NZ" sz="3000" dirty="0">
                <a:solidFill>
                  <a:srgbClr val="58595A"/>
                </a:solidFill>
              </a:rPr>
              <a:t>Future of Talent</a:t>
            </a:r>
            <a:endParaRPr lang="en-US" sz="3200" dirty="0">
              <a:solidFill>
                <a:srgbClr val="58595A"/>
              </a:solidFill>
            </a:endParaRPr>
          </a:p>
        </p:txBody>
      </p:sp>
      <p:sp>
        <p:nvSpPr>
          <p:cNvPr id="3" name="Title Placeholder 1"/>
          <p:cNvSpPr txBox="1">
            <a:spLocks/>
          </p:cNvSpPr>
          <p:nvPr/>
        </p:nvSpPr>
        <p:spPr>
          <a:xfrm>
            <a:off x="4663506" y="2105471"/>
            <a:ext cx="3904231" cy="6686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NZ" sz="1600" b="0" i="1" spc="35" dirty="0">
                <a:solidFill>
                  <a:srgbClr val="58595A"/>
                </a:solidFill>
                <a:latin typeface="Georgia" charset="0"/>
              </a:rPr>
              <a:t>Opportunities Unlimited</a:t>
            </a:r>
            <a:endParaRPr lang="en-US" sz="1600" dirty="0">
              <a:solidFill>
                <a:srgbClr val="58595A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703737" y="1620988"/>
            <a:ext cx="864000" cy="504000"/>
            <a:chOff x="7993760" y="1321950"/>
            <a:chExt cx="864000" cy="504000"/>
          </a:xfrm>
        </p:grpSpPr>
        <p:sp>
          <p:nvSpPr>
            <p:cNvPr id="5" name="Rectangle 4"/>
            <p:cNvSpPr>
              <a:spLocks/>
            </p:cNvSpPr>
            <p:nvPr/>
          </p:nvSpPr>
          <p:spPr>
            <a:xfrm>
              <a:off x="7993760" y="1321950"/>
              <a:ext cx="864000" cy="50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7993760" y="1573950"/>
              <a:ext cx="864000" cy="0"/>
            </a:xfrm>
            <a:prstGeom prst="line">
              <a:avLst/>
            </a:prstGeom>
            <a:ln w="31750">
              <a:solidFill>
                <a:srgbClr val="58595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27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Megatrends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Technological breakthroughs</a:t>
            </a:r>
          </a:p>
          <a:p>
            <a:r>
              <a:rPr lang="en-US" dirty="0"/>
              <a:t>Demographic shifts</a:t>
            </a:r>
          </a:p>
          <a:p>
            <a:r>
              <a:rPr lang="en-US" dirty="0"/>
              <a:t>Rapid urbanization</a:t>
            </a:r>
          </a:p>
          <a:p>
            <a:r>
              <a:rPr lang="en-US" dirty="0"/>
              <a:t>Shifts in global economic power</a:t>
            </a:r>
          </a:p>
          <a:p>
            <a:r>
              <a:rPr lang="en-US" dirty="0"/>
              <a:t>Resource scarcity and climate change</a:t>
            </a:r>
          </a:p>
          <a:p>
            <a:r>
              <a:rPr lang="en-US" dirty="0" err="1"/>
              <a:t>Globalisation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0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Megatrends colliding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Convergence or divergence?</a:t>
            </a:r>
          </a:p>
          <a:p>
            <a:r>
              <a:rPr lang="en-AU" dirty="0"/>
              <a:t>Future of globalisation</a:t>
            </a:r>
          </a:p>
          <a:p>
            <a:r>
              <a:rPr lang="en-AU" dirty="0"/>
              <a:t>Age of uncertainty</a:t>
            </a:r>
          </a:p>
          <a:p>
            <a:r>
              <a:rPr lang="en-AU" dirty="0"/>
              <a:t>Man and machine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603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Moving beyond skills to jobs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73120"/>
              </p:ext>
            </p:extLst>
          </p:nvPr>
        </p:nvGraphicFramePr>
        <p:xfrm>
          <a:off x="287338" y="1008063"/>
          <a:ext cx="8569325" cy="3325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05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Role of education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7338" y="1008063"/>
          <a:ext cx="8569325" cy="309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34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41946" y="1893134"/>
            <a:ext cx="8568587" cy="72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58595A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en-US" b="0" dirty="0" smtClean="0"/>
              <a:t>Charteredaccountantsanz.com/</a:t>
            </a:r>
            <a:r>
              <a:rPr lang="en-US" b="0" dirty="0" err="1" smtClean="0"/>
              <a:t>futureinc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98632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CA ANZ colours">
      <a:dk1>
        <a:srgbClr val="000000"/>
      </a:dk1>
      <a:lt1>
        <a:srgbClr val="FFFFFF"/>
      </a:lt1>
      <a:dk2>
        <a:srgbClr val="57585A"/>
      </a:dk2>
      <a:lt2>
        <a:srgbClr val="ECECEB"/>
      </a:lt2>
      <a:accent1>
        <a:srgbClr val="00A3DD"/>
      </a:accent1>
      <a:accent2>
        <a:srgbClr val="E97500"/>
      </a:accent2>
      <a:accent3>
        <a:srgbClr val="D2252F"/>
      </a:accent3>
      <a:accent4>
        <a:srgbClr val="B6BE10"/>
      </a:accent4>
      <a:accent5>
        <a:srgbClr val="143671"/>
      </a:accent5>
      <a:accent6>
        <a:srgbClr val="00629D"/>
      </a:accent6>
      <a:hlink>
        <a:srgbClr val="922F35"/>
      </a:hlink>
      <a:folHlink>
        <a:srgbClr val="57585A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62_CA ANZ Powerpoint template orange-blue_14.pptx" id="{8613F141-DFA7-4627-B16C-E6B4DAAAAFCB}" vid="{F7869506-89CC-4B8E-94D0-060D7D757E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W Documents" ma:contentTypeID="0x010100CA7B83F8BAD84A2891E86FA57348BC4900426165D0ABB97348BE3A58CA98ABC20A" ma:contentTypeVersion="10" ma:contentTypeDescription="Create a new document." ma:contentTypeScope="" ma:versionID="4c801332dc77c164ee7400d18ac690b7">
  <xsd:schema xmlns:xsd="http://www.w3.org/2001/XMLSchema" xmlns:xs="http://www.w3.org/2001/XMLSchema" xmlns:p="http://schemas.microsoft.com/office/2006/metadata/properties" xmlns:ns2="596afb3e-a0c7-40af-b903-b956693eb0ce" xmlns:ns3="84ddf0d7-d1d0-480d-a656-f0d0cee0d9f3" targetNamespace="http://schemas.microsoft.com/office/2006/metadata/properties" ma:root="true" ma:fieldsID="ced8374a0870e1c8173f6d61ee5fbceb" ns2:_="" ns3:_="">
    <xsd:import namespace="596afb3e-a0c7-40af-b903-b956693eb0ce"/>
    <xsd:import namespace="84ddf0d7-d1d0-480d-a656-f0d0cee0d9f3"/>
    <xsd:element name="properties">
      <xsd:complexType>
        <xsd:sequence>
          <xsd:element name="documentManagement">
            <xsd:complexType>
              <xsd:all>
                <xsd:element ref="ns2:WspcDocumentType"/>
                <xsd:element ref="ns2:DWDocumentTags_1" minOccurs="0"/>
                <xsd:element ref="ns3:TaxCatchAll" minOccurs="0"/>
                <xsd:element ref="ns3:TaxCatchAllLabel" minOccurs="0"/>
                <xsd:element ref="ns2:WspcFunction_1" minOccurs="0"/>
                <xsd:element ref="ns2:WspcRegion_1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afb3e-a0c7-40af-b903-b956693eb0ce" elementFormDefault="qualified">
    <xsd:import namespace="http://schemas.microsoft.com/office/2006/documentManagement/types"/>
    <xsd:import namespace="http://schemas.microsoft.com/office/infopath/2007/PartnerControls"/>
    <xsd:element name="WspcDocumentType" ma:index="8" ma:displayName="Document Type" ma:description="" ma:format="Dropdown" ma:internalName="WspcDocumentType">
      <xsd:simpleType>
        <xsd:restriction base="dms:Choice">
          <xsd:enumeration value="Form"/>
          <xsd:enumeration value="Policy"/>
          <xsd:enumeration value="Report"/>
          <xsd:enumeration value="Template"/>
          <xsd:enumeration value="Tip Sheet"/>
          <xsd:enumeration value="Training Guide"/>
          <xsd:enumeration value="Other"/>
        </xsd:restriction>
      </xsd:simpleType>
    </xsd:element>
    <xsd:element name="DWDocumentTags_1" ma:index="9" nillable="true" ma:taxonomy="true" ma:internalName="DWDocumentTags_1" ma:taxonomyFieldName="DWDocumentTags" ma:displayName="Tags" ma:default="" ma:fieldId="{373921e5-6337-4ba1-acff-ce14b215a4bf}" ma:taxonomyMulti="true" ma:sspId="f803a245-4b3e-41be-ae7d-787f61552dd6" ma:termSetId="08d11d54-d5ec-4152-928b-a338f5a1c1f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WspcFunction_1" ma:index="13" nillable="true" ma:taxonomy="true" ma:internalName="WspcFunction_1" ma:taxonomyFieldName="WspcFunction" ma:displayName="Function" ma:fieldId="{0f5052f0-8799-4610-bbbe-a2687938760d}" ma:sspId="f803a245-4b3e-41be-ae7d-787f61552dd6" ma:termSetId="4578d870-a226-4e8d-b0da-ec2e73f50ee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WspcRegion_1" ma:index="16" nillable="true" ma:taxonomy="true" ma:internalName="WspcRegion_1" ma:taxonomyFieldName="WspcRegion" ma:displayName="Region" ma:readOnly="false" ma:default="" ma:fieldId="{e569e34e-a80e-4ea7-8d7f-f0e416f49fde}" ma:sspId="f803a245-4b3e-41be-ae7d-787f61552dd6" ma:termSetId="22d51a04-242a-4f98-8d4e-a9864f6b8a9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ddf0d7-d1d0-480d-a656-f0d0cee0d9f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d860b18c-5417-448b-9066-9a47d8e09cce}" ma:internalName="TaxCatchAll" ma:showField="CatchAllData" ma:web="84ddf0d7-d1d0-480d-a656-f0d0cee0d9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description="" ma:hidden="true" ma:list="{d860b18c-5417-448b-9066-9a47d8e09cce}" ma:internalName="TaxCatchAllLabel" ma:readOnly="true" ma:showField="CatchAllDataLabel" ma:web="84ddf0d7-d1d0-480d-a656-f0d0cee0d9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spcRegion_1 xmlns="596afb3e-a0c7-40af-b903-b956693eb0ce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</TermName>
          <TermId xmlns="http://schemas.microsoft.com/office/infopath/2007/PartnerControls">52feace6-8534-43e3-8625-b6897125a7d2</TermId>
        </TermInfo>
      </Terms>
    </WspcRegion_1>
    <DWDocumentTags_1 xmlns="596afb3e-a0c7-40af-b903-b956693eb0ce">
      <Terms xmlns="http://schemas.microsoft.com/office/infopath/2007/PartnerControls">
        <TermInfo xmlns="http://schemas.microsoft.com/office/infopath/2007/PartnerControls">
          <TermName xmlns="http://schemas.microsoft.com/office/infopath/2007/PartnerControls">#brandguidelines</TermName>
          <TermId xmlns="http://schemas.microsoft.com/office/infopath/2007/PartnerControls">685efc47-521a-48ad-bef6-e3743ce205bf</TermId>
        </TermInfo>
      </Terms>
    </DWDocumentTags_1>
    <TaxCatchAll xmlns="84ddf0d7-d1d0-480d-a656-f0d0cee0d9f3">
      <Value>228</Value>
      <Value>704</Value>
      <Value>217</Value>
    </TaxCatchAll>
    <WspcFunction_1 xmlns="596afb3e-a0c7-40af-b903-b956693eb0ce">
      <Terms xmlns="http://schemas.microsoft.com/office/infopath/2007/PartnerControls">
        <TermInfo xmlns="http://schemas.microsoft.com/office/infopath/2007/PartnerControls">
          <TermName xmlns="http://schemas.microsoft.com/office/infopath/2007/PartnerControls">Brand ＆ Marketing</TermName>
          <TermId xmlns="http://schemas.microsoft.com/office/infopath/2007/PartnerControls">03c4c1d6-e504-4cc8-b2ff-b1d0b9556792</TermId>
        </TermInfo>
      </Terms>
    </WspcFunction_1>
    <WspcDocumentType xmlns="596afb3e-a0c7-40af-b903-b956693eb0ce">Template</WspcDocumentTy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29B5B1-3569-4CE2-8CA3-E167A52AF7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6afb3e-a0c7-40af-b903-b956693eb0ce"/>
    <ds:schemaRef ds:uri="84ddf0d7-d1d0-480d-a656-f0d0cee0d9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A3FED5-88E7-4755-9D84-129521784647}">
  <ds:schemaRefs>
    <ds:schemaRef ds:uri="http://purl.org/dc/dcmitype/"/>
    <ds:schemaRef ds:uri="http://schemas.microsoft.com/office/infopath/2007/PartnerControls"/>
    <ds:schemaRef ds:uri="84ddf0d7-d1d0-480d-a656-f0d0cee0d9f3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96afb3e-a0c7-40af-b903-b956693eb0c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A4C2795-9B4C-4259-80C1-A939FE50B6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 ANZ Powerpoint template orange-blue_widescreen</Template>
  <TotalTime>1397</TotalTime>
  <Words>70</Words>
  <Application>Microsoft Office PowerPoint</Application>
  <PresentationFormat>Custom</PresentationFormat>
  <Paragraphs>23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Georgia</vt:lpstr>
      <vt:lpstr>1_Custom Design</vt:lpstr>
      <vt:lpstr>PowerPoint Presentation</vt:lpstr>
      <vt:lpstr>Megatrends</vt:lpstr>
      <vt:lpstr>Megatrends colliding</vt:lpstr>
      <vt:lpstr>Moving beyond skills to jobs</vt:lpstr>
      <vt:lpstr>Role of education</vt:lpstr>
      <vt:lpstr>PowerPoint Presentation</vt:lpstr>
    </vt:vector>
  </TitlesOfParts>
  <Company>Chartered Accountants ANZ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</dc:title>
  <dc:creator>Geraldine Magarey</dc:creator>
  <cp:lastModifiedBy>PCR</cp:lastModifiedBy>
  <cp:revision>5</cp:revision>
  <dcterms:created xsi:type="dcterms:W3CDTF">2018-06-25T01:22:15Z</dcterms:created>
  <dcterms:modified xsi:type="dcterms:W3CDTF">2018-07-01T02:35:39Z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2017-11-03T00:00:00Z</vt:filetime>
  </property>
  <property fmtid="{D5CDD505-2E9C-101B-9397-08002B2CF9AE}" pid="3" name="Creator">
    <vt:lpwstr>Adobe InDesign CC 13.0 (Macintosh)</vt:lpwstr>
  </property>
  <property fmtid="{D5CDD505-2E9C-101B-9397-08002B2CF9AE}" pid="4" name="LastSaved">
    <vt:filetime>2017-11-02T00:00:00Z</vt:filetime>
  </property>
  <property fmtid="{D5CDD505-2E9C-101B-9397-08002B2CF9AE}" pid="5" name="ContentTypeId">
    <vt:lpwstr>0x010100CA7B83F8BAD84A2891E86FA57348BC4900426165D0ABB97348BE3A58CA98ABC20A</vt:lpwstr>
  </property>
  <property fmtid="{D5CDD505-2E9C-101B-9397-08002B2CF9AE}" pid="6" name="WspcFunction">
    <vt:lpwstr>228;#Brand ＆ Marketing|03c4c1d6-e504-4cc8-b2ff-b1d0b9556792</vt:lpwstr>
  </property>
  <property fmtid="{D5CDD505-2E9C-101B-9397-08002B2CF9AE}" pid="7" name="DWDocumentTags">
    <vt:lpwstr>704;##brandguidelines|685efc47-521a-48ad-bef6-e3743ce205bf</vt:lpwstr>
  </property>
  <property fmtid="{D5CDD505-2E9C-101B-9397-08002B2CF9AE}" pid="8" name="WspcRegion">
    <vt:lpwstr>217;#All|52feace6-8534-43e3-8625-b6897125a7d2</vt:lpwstr>
  </property>
</Properties>
</file>