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7" r:id="rId3"/>
    <p:sldId id="265" r:id="rId4"/>
    <p:sldId id="268" r:id="rId5"/>
    <p:sldId id="271" r:id="rId6"/>
    <p:sldId id="262" r:id="rId7"/>
    <p:sldId id="259" r:id="rId8"/>
    <p:sldId id="261" r:id="rId9"/>
    <p:sldId id="263" r:id="rId10"/>
    <p:sldId id="264" r:id="rId11"/>
    <p:sldId id="267" r:id="rId12"/>
    <p:sldId id="269" r:id="rId13"/>
    <p:sldId id="270" r:id="rId14"/>
    <p:sldId id="272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BEE5A42-52BD-4200-8827-0929969F77E7}" type="datetimeFigureOut">
              <a:rPr lang="en-AU" smtClean="0"/>
              <a:t>3/07/2018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6D94A4F-BBED-4FA0-848E-CE5E670148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342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42-52BD-4200-8827-0929969F77E7}" type="datetimeFigureOut">
              <a:rPr lang="en-AU" smtClean="0"/>
              <a:t>3/07/2018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4A4F-BBED-4FA0-848E-CE5E670148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711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42-52BD-4200-8827-0929969F77E7}" type="datetimeFigureOut">
              <a:rPr lang="en-AU" smtClean="0"/>
              <a:t>3/07/2018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4A4F-BBED-4FA0-848E-CE5E670148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94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42-52BD-4200-8827-0929969F77E7}" type="datetimeFigureOut">
              <a:rPr lang="en-AU" smtClean="0"/>
              <a:t>3/07/2018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4A4F-BBED-4FA0-848E-CE5E670148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051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42-52BD-4200-8827-0929969F77E7}" type="datetimeFigureOut">
              <a:rPr lang="en-AU" smtClean="0"/>
              <a:t>3/07/2018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4A4F-BBED-4FA0-848E-CE5E670148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447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42-52BD-4200-8827-0929969F77E7}" type="datetimeFigureOut">
              <a:rPr lang="en-AU" smtClean="0"/>
              <a:t>3/07/2018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4A4F-BBED-4FA0-848E-CE5E670148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17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42-52BD-4200-8827-0929969F77E7}" type="datetimeFigureOut">
              <a:rPr lang="en-AU" smtClean="0"/>
              <a:t>3/07/2018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4A4F-BBED-4FA0-848E-CE5E670148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450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42-52BD-4200-8827-0929969F77E7}" type="datetimeFigureOut">
              <a:rPr lang="en-AU" smtClean="0"/>
              <a:t>3/07/2018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4A4F-BBED-4FA0-848E-CE5E670148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057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42-52BD-4200-8827-0929969F77E7}" type="datetimeFigureOut">
              <a:rPr lang="en-AU" smtClean="0"/>
              <a:t>3/07/2018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4A4F-BBED-4FA0-848E-CE5E670148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094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5A42-52BD-4200-8827-0929969F77E7}" type="datetimeFigureOut">
              <a:rPr lang="en-AU" smtClean="0"/>
              <a:t>3/07/2018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6D94A4F-BBED-4FA0-848E-CE5E670148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979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BEE5A42-52BD-4200-8827-0929969F77E7}" type="datetimeFigureOut">
              <a:rPr lang="en-AU" smtClean="0"/>
              <a:t>3/07/2018</a:t>
            </a:fld>
            <a:endParaRPr lang="en-A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A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6D94A4F-BBED-4FA0-848E-CE5E670148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7159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BEE5A42-52BD-4200-8827-0929969F77E7}" type="datetimeFigureOut">
              <a:rPr lang="en-AU" smtClean="0"/>
              <a:t>3/07/2018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6D94A4F-BBED-4FA0-848E-CE5E670148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932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463138"/>
            <a:ext cx="10753725" cy="5830784"/>
          </a:xfrm>
          <a:ln w="50800" cmpd="dbl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endParaRPr lang="en-AU" sz="8800" spc="-12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  <a:ea typeface="+mj-ea"/>
              <a:cs typeface="+mj-cs"/>
            </a:endParaRPr>
          </a:p>
          <a:p>
            <a:pPr algn="ctr"/>
            <a:r>
              <a:rPr lang="en-AU" sz="8800" spc="-12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ea typeface="+mj-ea"/>
                <a:cs typeface="+mj-cs"/>
              </a:rPr>
              <a:t>50</a:t>
            </a:r>
            <a:r>
              <a:rPr lang="en-AU" sz="8800" spc="-120" baseline="30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ea typeface="+mj-ea"/>
                <a:cs typeface="+mj-cs"/>
              </a:rPr>
              <a:t>th</a:t>
            </a:r>
            <a:r>
              <a:rPr lang="en-AU" sz="8800" spc="-12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ea typeface="+mj-ea"/>
                <a:cs typeface="+mj-cs"/>
              </a:rPr>
              <a:t> </a:t>
            </a:r>
            <a:r>
              <a:rPr lang="en-AU" sz="8800" spc="-12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ea typeface="+mj-ea"/>
                <a:cs typeface="+mj-cs"/>
              </a:rPr>
              <a:t>Anniversary </a:t>
            </a:r>
            <a:br>
              <a:rPr lang="en-AU" sz="8800" spc="-12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ea typeface="+mj-ea"/>
                <a:cs typeface="+mj-cs"/>
              </a:rPr>
            </a:br>
            <a:r>
              <a:rPr lang="en-AU" sz="8800" spc="-12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ea typeface="+mj-ea"/>
                <a:cs typeface="+mj-cs"/>
              </a:rPr>
              <a:t>Ball &amp; Brown </a:t>
            </a:r>
            <a:r>
              <a:rPr lang="en-AU" sz="8800" spc="-12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ea typeface="+mj-ea"/>
                <a:cs typeface="+mj-cs"/>
              </a:rPr>
              <a:t>1968</a:t>
            </a:r>
          </a:p>
          <a:p>
            <a:pPr marL="0" lvl="0" indent="0" algn="ctr">
              <a:buNone/>
            </a:pPr>
            <a:r>
              <a:rPr lang="en-AU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AFAANZ Annual Conference</a:t>
            </a:r>
            <a:endParaRPr lang="en-AU" sz="32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pPr marL="0" lvl="0" indent="0" algn="ctr">
              <a:buNone/>
            </a:pPr>
            <a:r>
              <a:rPr lang="en-A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Bryan Howieson</a:t>
            </a:r>
          </a:p>
          <a:p>
            <a:pPr marL="0" lvl="0" indent="0" algn="ctr">
              <a:buNone/>
            </a:pPr>
            <a:r>
              <a:rPr lang="en-AU" sz="2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July, </a:t>
            </a:r>
            <a:r>
              <a:rPr lang="en-AU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2018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85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353482"/>
            <a:ext cx="10772775" cy="1301147"/>
          </a:xfrm>
        </p:spPr>
        <p:txBody>
          <a:bodyPr/>
          <a:lstStyle/>
          <a:p>
            <a:r>
              <a:rPr lang="en-A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Publication – a near thing …</a:t>
            </a:r>
            <a:endParaRPr lang="en-A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06" y="2046513"/>
            <a:ext cx="2593522" cy="2660023"/>
          </a:xfrm>
        </p:spPr>
      </p:pic>
      <p:sp>
        <p:nvSpPr>
          <p:cNvPr id="5" name="TextBox 4"/>
          <p:cNvSpPr txBox="1"/>
          <p:nvPr/>
        </p:nvSpPr>
        <p:spPr>
          <a:xfrm>
            <a:off x="1045029" y="4942114"/>
            <a:ext cx="4016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‘It’s not accounting’</a:t>
            </a:r>
            <a:endParaRPr lang="en-A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686" y="2046513"/>
            <a:ext cx="2348028" cy="26600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1458" y="4942114"/>
            <a:ext cx="47135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‘Publish and be damned’</a:t>
            </a:r>
            <a:endParaRPr lang="en-A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1858" y="3113314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endParaRPr lang="en-AU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896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151190"/>
            <a:ext cx="10772775" cy="1285724"/>
          </a:xfrm>
        </p:spPr>
        <p:txBody>
          <a:bodyPr>
            <a:normAutofit/>
          </a:bodyPr>
          <a:lstStyle/>
          <a:p>
            <a:r>
              <a:rPr lang="en-AU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</a:t>
            </a:r>
            <a:endParaRPr lang="en-AU" sz="7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317172"/>
            <a:ext cx="10753725" cy="5094514"/>
          </a:xfrm>
        </p:spPr>
        <p:txBody>
          <a:bodyPr>
            <a:noAutofit/>
          </a:bodyPr>
          <a:lstStyle/>
          <a:p>
            <a:r>
              <a:rPr lang="en-A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Methodological:</a:t>
            </a:r>
          </a:p>
          <a:p>
            <a:pPr lvl="1"/>
            <a:r>
              <a:rPr lang="en-A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Scientific method</a:t>
            </a:r>
          </a:p>
          <a:p>
            <a:pPr lvl="1"/>
            <a:r>
              <a:rPr lang="en-A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Positive accounting theory</a:t>
            </a:r>
          </a:p>
          <a:p>
            <a:pPr lvl="1"/>
            <a:r>
              <a:rPr lang="en-A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Spread to various sub-disciplines in accounting</a:t>
            </a:r>
          </a:p>
          <a:p>
            <a:pPr lvl="1"/>
            <a:endParaRPr lang="en-A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r>
              <a:rPr lang="en-A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Method:</a:t>
            </a:r>
          </a:p>
          <a:p>
            <a:pPr lvl="1"/>
            <a:r>
              <a:rPr lang="en-A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Helped introduce the ‘event study’ to accounting</a:t>
            </a:r>
          </a:p>
          <a:p>
            <a:pPr lvl="1"/>
            <a:endParaRPr lang="en-A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r>
              <a:rPr lang="en-A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Knowledge:</a:t>
            </a:r>
          </a:p>
          <a:p>
            <a:pPr lvl="1"/>
            <a:r>
              <a:rPr lang="en-A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Challenged accepted wisdom </a:t>
            </a:r>
            <a:endParaRPr lang="en-A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2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453352"/>
            <a:ext cx="10772775" cy="1172249"/>
          </a:xfrm>
        </p:spPr>
        <p:txBody>
          <a:bodyPr/>
          <a:lstStyle/>
          <a:p>
            <a:r>
              <a:rPr lang="en-A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Paradise Lost? A Cautionary Tale</a:t>
            </a:r>
            <a:endParaRPr lang="en-A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AU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Ball and Brown (1968) … had </a:t>
            </a:r>
            <a:r>
              <a:rPr lang="en-AU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much influence on the research agenda to the point where other questions and methods are being overlooked</a:t>
            </a:r>
            <a:r>
              <a:rPr lang="en-AU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A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endParaRPr lang="en-A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A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(P. Brown, 2013, p. 859)</a:t>
            </a:r>
            <a:endParaRPr lang="en-A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16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453352"/>
            <a:ext cx="10772775" cy="1172249"/>
          </a:xfrm>
        </p:spPr>
        <p:txBody>
          <a:bodyPr/>
          <a:lstStyle/>
          <a:p>
            <a:r>
              <a:rPr lang="en-A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Paradise Lost? A Cautionary Tale</a:t>
            </a:r>
            <a:endParaRPr lang="en-A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496291"/>
            <a:ext cx="10753725" cy="4747491"/>
          </a:xfrm>
        </p:spPr>
        <p:txBody>
          <a:bodyPr>
            <a:noAutofit/>
          </a:bodyPr>
          <a:lstStyle/>
          <a:p>
            <a:pPr marL="4572" lvl="1" indent="0">
              <a:buNone/>
            </a:pPr>
            <a:r>
              <a:rPr lang="en-A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Imitators of BB68 have: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forgotten our history.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" lvl="1" indent="0">
              <a:buNone/>
            </a:pPr>
            <a:endParaRPr lang="en-AU" sz="4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availability dominates research questions.</a:t>
            </a:r>
            <a:endParaRPr lang="en-A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57" y="2323147"/>
            <a:ext cx="2914650" cy="15716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409709" y="4298423"/>
            <a:ext cx="3980873" cy="2297426"/>
            <a:chOff x="8012545" y="4566277"/>
            <a:chExt cx="3980873" cy="22974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9127" y="4566277"/>
              <a:ext cx="2937164" cy="202931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012545" y="6648259"/>
              <a:ext cx="39808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https://fabiusmaximus.com/2015/01/31/us-marine-corps-manpower-budget-cuts-77548/</a:t>
              </a:r>
            </a:p>
          </p:txBody>
        </p:sp>
      </p:grpSp>
      <p:pic>
        <p:nvPicPr>
          <p:cNvPr id="8" name="Storm_exclam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47055" y="28378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5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176260"/>
            <a:ext cx="10772775" cy="1320031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interviewee’s assessment of the legacy of Ball and Brown 1968:</a:t>
            </a:r>
            <a:endParaRPr lang="en-A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745673"/>
            <a:ext cx="10753725" cy="50245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A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I think that [Ball and Brown ‘68] inspired so many people.  It inspired me to become a researcher.  That was the one paper where I just looked at it and said, ‘this is magic, this is absolute magic!’.  I could get it, I could see it as important and I wanted to do that.  And that was the only paper of all the papers that I studied which had that effect on me ... the fact that they get the kudos of it is richly deserved because … they actually care.  This wasn’t a game, a publishing game to just produce a paper to get tenure, this was actually about changing the way that we do research and they succeeded in that dramatically.”</a:t>
            </a:r>
            <a:endParaRPr lang="en-A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2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521304"/>
            <a:ext cx="11179628" cy="1658198"/>
          </a:xfrm>
        </p:spPr>
        <p:txBody>
          <a:bodyPr/>
          <a:lstStyle/>
          <a:p>
            <a:pPr algn="ctr"/>
            <a:r>
              <a:rPr lang="en-A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AFAANZCongratulates</a:t>
            </a:r>
            <a:endParaRPr lang="en-A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33" y="2457904"/>
            <a:ext cx="3477564" cy="37655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457903"/>
            <a:ext cx="3810000" cy="372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95" y="325809"/>
            <a:ext cx="3943644" cy="6183312"/>
          </a:xfrm>
        </p:spPr>
      </p:pic>
      <p:sp>
        <p:nvSpPr>
          <p:cNvPr id="5" name="TextBox 4"/>
          <p:cNvSpPr txBox="1"/>
          <p:nvPr/>
        </p:nvSpPr>
        <p:spPr>
          <a:xfrm>
            <a:off x="1116281" y="1045029"/>
            <a:ext cx="4417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Journal of Accounting Research, 1968, 6(2),  pp. 159 – 178.</a:t>
            </a:r>
            <a:endParaRPr lang="en-AU" sz="3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5007" y="3135895"/>
            <a:ext cx="5504460" cy="2760204"/>
            <a:chOff x="285007" y="3135895"/>
            <a:chExt cx="5504460" cy="27602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07" y="3135895"/>
              <a:ext cx="2419659" cy="27602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343" y="3135895"/>
              <a:ext cx="2393124" cy="2760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460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1311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5143" y="5725886"/>
            <a:ext cx="709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cs typeface="Browallia New" panose="020B0604020202020204" pitchFamily="34" charset="-34"/>
              </a:rPr>
              <a:t>Ball and Brown 1968 Citations in Scholarly Journals Per Year </a:t>
            </a:r>
          </a:p>
          <a:p>
            <a:r>
              <a:rPr lang="en-A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cs typeface="Browallia New" panose="020B0604020202020204" pitchFamily="34" charset="-34"/>
              </a:rPr>
              <a:t>Source: Web of Science, June, 2018</a:t>
            </a:r>
            <a:endParaRPr lang="en-A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  <a:cs typeface="Browallia New" panose="020B0604020202020204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95463"/>
            <a:ext cx="1104976" cy="736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339086"/>
            <a:ext cx="11089120" cy="426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0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199" y="6354620"/>
            <a:ext cx="5135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First Generation Linkages from Ball and Brown (1968)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73" y="198971"/>
            <a:ext cx="10081299" cy="60355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0582" y="6234486"/>
            <a:ext cx="59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/>
              <a:t>Note: Data comprises publications and references from 12 accounting journals from 1968 – 2017.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60218" y="757382"/>
            <a:ext cx="1533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Fargher and M. Wee, 2018</a:t>
            </a:r>
            <a:endParaRPr lang="en-A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6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The Accepted Wisdom …</a:t>
            </a:r>
            <a:endParaRPr lang="en-AU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246" y="1710236"/>
            <a:ext cx="10753725" cy="4308383"/>
          </a:xfrm>
        </p:spPr>
        <p:txBody>
          <a:bodyPr>
            <a:normAutofit lnSpcReduction="10000"/>
          </a:bodyPr>
          <a:lstStyle/>
          <a:p>
            <a:endParaRPr lang="en-AU" sz="360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r>
              <a:rPr lang="en-AU" sz="3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“Accounting numbers are meaningless”</a:t>
            </a:r>
          </a:p>
          <a:p>
            <a:endParaRPr lang="en-AU" sz="3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r>
              <a:rPr lang="en-AU" sz="3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“No systematic relation between stock prices and </a:t>
            </a:r>
            <a:r>
              <a:rPr lang="en-AU" sz="3600" i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any</a:t>
            </a:r>
            <a:r>
              <a:rPr lang="en-AU" sz="3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variable, let alone earnings”</a:t>
            </a:r>
          </a:p>
          <a:p>
            <a:endParaRPr lang="en-AU" sz="3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  <a:p>
            <a:r>
              <a:rPr lang="en-AU" sz="6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BUT what’s the evidence ….?</a:t>
            </a:r>
            <a:endParaRPr lang="en-AU" sz="60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765" y="55607"/>
            <a:ext cx="2264228" cy="336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639" y="564737"/>
            <a:ext cx="4548250" cy="6008915"/>
          </a:xfrm>
        </p:spPr>
      </p:pic>
      <p:sp>
        <p:nvSpPr>
          <p:cNvPr id="5" name="TextBox 4"/>
          <p:cNvSpPr txBox="1"/>
          <p:nvPr/>
        </p:nvSpPr>
        <p:spPr>
          <a:xfrm>
            <a:off x="4075216" y="564737"/>
            <a:ext cx="2695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The Famous “Figure 1”</a:t>
            </a:r>
            <a:endParaRPr lang="en-AU" sz="32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771" y="451261"/>
            <a:ext cx="4147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The Findings</a:t>
            </a:r>
            <a:endParaRPr lang="en-AU" sz="60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890" y="2706255"/>
            <a:ext cx="56064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  <a:defRPr/>
            </a:pPr>
            <a:r>
              <a:rPr lang="en-AU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Earnings “useful”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n-AU" sz="32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AU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not timely</a:t>
            </a:r>
          </a:p>
          <a:p>
            <a:pPr marL="342900" lvl="0" indent="-342900">
              <a:buFont typeface="+mj-lt"/>
              <a:buAutoNum type="arabicPeriod"/>
              <a:defRPr/>
            </a:pPr>
            <a:endParaRPr lang="en-AU" sz="3200" b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AU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Post-earnings announcement drift</a:t>
            </a:r>
            <a:endParaRPr lang="en-A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98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84586" cy="6916223"/>
          </a:xfrm>
          <a:prstGeom prst="rect">
            <a:avLst/>
          </a:prstGeom>
        </p:spPr>
      </p:pic>
      <p:pic>
        <p:nvPicPr>
          <p:cNvPr id="2" name="sputnk1b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582.4943"/>
                  <p14:fade out="1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0286" y="576942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2" y="350736"/>
            <a:ext cx="5590893" cy="40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6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87" y="4409924"/>
            <a:ext cx="3113313" cy="2448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09257" cy="2578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71" y="2206442"/>
            <a:ext cx="2994300" cy="18714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682" y="3069771"/>
            <a:ext cx="3489005" cy="201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3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248</TotalTime>
  <Words>390</Words>
  <Application>Microsoft Office PowerPoint</Application>
  <PresentationFormat>Widescreen</PresentationFormat>
  <Paragraphs>54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Browallia New</vt:lpstr>
      <vt:lpstr>Calibri Light</vt:lpstr>
      <vt:lpstr>Californian FB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Accepted Wisdom …</vt:lpstr>
      <vt:lpstr>PowerPoint Presentation</vt:lpstr>
      <vt:lpstr>PowerPoint Presentation</vt:lpstr>
      <vt:lpstr>PowerPoint Presentation</vt:lpstr>
      <vt:lpstr>Publication – a near thing …</vt:lpstr>
      <vt:lpstr>Impact</vt:lpstr>
      <vt:lpstr>Paradise Lost? A Cautionary Tale</vt:lpstr>
      <vt:lpstr>Paradise Lost? A Cautionary Tale</vt:lpstr>
      <vt:lpstr>An interviewee’s assessment of the legacy of Ball and Brown 1968:</vt:lpstr>
      <vt:lpstr>AFAANZCongratulates</vt:lpstr>
    </vt:vector>
  </TitlesOfParts>
  <Company>The University of Adelaide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50th Anniversary  Ball &amp; Brown 1968</dc:title>
  <dc:creator>Bryan Howieson</dc:creator>
  <cp:lastModifiedBy>Bryan Howieson</cp:lastModifiedBy>
  <cp:revision>40</cp:revision>
  <dcterms:created xsi:type="dcterms:W3CDTF">2018-02-08T23:40:59Z</dcterms:created>
  <dcterms:modified xsi:type="dcterms:W3CDTF">2018-07-02T22:10:08Z</dcterms:modified>
</cp:coreProperties>
</file>