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5" r:id="rId2"/>
    <p:sldId id="292" r:id="rId3"/>
    <p:sldId id="274" r:id="rId4"/>
    <p:sldId id="302" r:id="rId5"/>
    <p:sldId id="311" r:id="rId6"/>
    <p:sldId id="275" r:id="rId7"/>
    <p:sldId id="312" r:id="rId8"/>
    <p:sldId id="300" r:id="rId9"/>
    <p:sldId id="272" r:id="rId10"/>
    <p:sldId id="313" r:id="rId11"/>
    <p:sldId id="298" r:id="rId12"/>
    <p:sldId id="301" r:id="rId13"/>
    <p:sldId id="304" r:id="rId14"/>
    <p:sldId id="276" r:id="rId15"/>
    <p:sldId id="306" r:id="rId16"/>
    <p:sldId id="308" r:id="rId17"/>
    <p:sldId id="307" r:id="rId18"/>
    <p:sldId id="273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259BEB0A-9B18-694B-99AB-94F69A9B54AD}">
          <p14:sldIdLst>
            <p14:sldId id="295"/>
            <p14:sldId id="292"/>
            <p14:sldId id="274"/>
            <p14:sldId id="302"/>
            <p14:sldId id="311"/>
            <p14:sldId id="275"/>
            <p14:sldId id="312"/>
            <p14:sldId id="300"/>
          </p14:sldIdLst>
        </p14:section>
        <p14:section name="Layouts" id="{14B08E05-62FE-2547-A4CE-EF3F3E32D614}">
          <p14:sldIdLst>
            <p14:sldId id="272"/>
            <p14:sldId id="313"/>
            <p14:sldId id="298"/>
            <p14:sldId id="301"/>
            <p14:sldId id="304"/>
            <p14:sldId id="276"/>
            <p14:sldId id="306"/>
            <p14:sldId id="308"/>
            <p14:sldId id="307"/>
            <p14:sldId id="273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26" autoAdjust="0"/>
    <p:restoredTop sz="94343" autoAdjust="0"/>
  </p:normalViewPr>
  <p:slideViewPr>
    <p:cSldViewPr snapToGrid="0" snapToObjects="1">
      <p:cViewPr varScale="1">
        <p:scale>
          <a:sx n="59" d="100"/>
          <a:sy n="59" d="100"/>
        </p:scale>
        <p:origin x="72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6EF311-A3FE-4830-8D99-C9D9FF44511D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970A78-FFB1-43CE-8286-0F0E85B72FEA}">
      <dgm:prSet phldrT="[Text]"/>
      <dgm:spPr/>
      <dgm:t>
        <a:bodyPr/>
        <a:lstStyle/>
        <a:p>
          <a:r>
            <a:rPr lang="en-US" dirty="0"/>
            <a:t>Communicate</a:t>
          </a:r>
        </a:p>
      </dgm:t>
    </dgm:pt>
    <dgm:pt modelId="{BCDA7A2F-502D-407E-AC3B-F837122A44CD}" type="sibTrans" cxnId="{147CB46F-B04A-4D33-B930-2AA2CE52EA03}">
      <dgm:prSet/>
      <dgm:spPr/>
      <dgm:t>
        <a:bodyPr/>
        <a:lstStyle/>
        <a:p>
          <a:endParaRPr lang="en-US"/>
        </a:p>
      </dgm:t>
    </dgm:pt>
    <dgm:pt modelId="{432E5823-385B-4457-A8C6-7E7D5E9E3289}" type="parTrans" cxnId="{147CB46F-B04A-4D33-B930-2AA2CE52EA03}">
      <dgm:prSet/>
      <dgm:spPr/>
      <dgm:t>
        <a:bodyPr/>
        <a:lstStyle/>
        <a:p>
          <a:endParaRPr lang="en-US"/>
        </a:p>
      </dgm:t>
    </dgm:pt>
    <dgm:pt modelId="{A98DDB0F-9071-4A0B-AD2F-80EBC1C9A66A}">
      <dgm:prSet phldrT="[Text]"/>
      <dgm:spPr/>
      <dgm:t>
        <a:bodyPr/>
        <a:lstStyle/>
        <a:p>
          <a:r>
            <a:rPr lang="en-US" dirty="0"/>
            <a:t>Analysis</a:t>
          </a:r>
        </a:p>
      </dgm:t>
    </dgm:pt>
    <dgm:pt modelId="{6DFAB461-D37C-4918-8DE6-27A386F19C9E}" type="sibTrans" cxnId="{A21BE5FA-0600-45D7-B760-B9B1F23C06EB}">
      <dgm:prSet/>
      <dgm:spPr/>
      <dgm:t>
        <a:bodyPr/>
        <a:lstStyle/>
        <a:p>
          <a:endParaRPr lang="en-US"/>
        </a:p>
      </dgm:t>
    </dgm:pt>
    <dgm:pt modelId="{1F53AAEA-162D-4319-9E40-DD4A097CEC11}" type="parTrans" cxnId="{A21BE5FA-0600-45D7-B760-B9B1F23C06EB}">
      <dgm:prSet/>
      <dgm:spPr/>
      <dgm:t>
        <a:bodyPr/>
        <a:lstStyle/>
        <a:p>
          <a:endParaRPr lang="en-US"/>
        </a:p>
      </dgm:t>
    </dgm:pt>
    <dgm:pt modelId="{786E9692-C94A-49AF-9237-57E52A4A1689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D4F73553-6C63-4A00-AFEF-887EE84A0293}" type="sibTrans" cxnId="{028F5993-EBF6-4CF8-95F3-54DBF9EAC145}">
      <dgm:prSet/>
      <dgm:spPr/>
      <dgm:t>
        <a:bodyPr/>
        <a:lstStyle/>
        <a:p>
          <a:endParaRPr lang="en-US"/>
        </a:p>
      </dgm:t>
    </dgm:pt>
    <dgm:pt modelId="{F90FD1DE-839D-4EC1-A5D4-5A4B48512BED}" type="parTrans" cxnId="{028F5993-EBF6-4CF8-95F3-54DBF9EAC145}">
      <dgm:prSet/>
      <dgm:spPr/>
      <dgm:t>
        <a:bodyPr/>
        <a:lstStyle/>
        <a:p>
          <a:endParaRPr lang="en-US"/>
        </a:p>
      </dgm:t>
    </dgm:pt>
    <dgm:pt modelId="{41FEEEBA-632D-47DA-9B3F-403CC1898155}" type="pres">
      <dgm:prSet presAssocID="{156EF311-A3FE-4830-8D99-C9D9FF44511D}" presName="Name0" presStyleCnt="0">
        <dgm:presLayoutVars>
          <dgm:dir/>
          <dgm:resizeHandles val="exact"/>
        </dgm:presLayoutVars>
      </dgm:prSet>
      <dgm:spPr/>
    </dgm:pt>
    <dgm:pt modelId="{5B6B2E47-5B46-40AD-9DAC-A38AB397C84A}" type="pres">
      <dgm:prSet presAssocID="{786E9692-C94A-49AF-9237-57E52A4A1689}" presName="composite" presStyleCnt="0"/>
      <dgm:spPr/>
    </dgm:pt>
    <dgm:pt modelId="{17EE0DF6-9400-4980-99AE-0887EA3EA3ED}" type="pres">
      <dgm:prSet presAssocID="{786E9692-C94A-49AF-9237-57E52A4A1689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368C020-8AC0-40BF-95B4-9A65B8129495}" type="pres">
      <dgm:prSet presAssocID="{786E9692-C94A-49AF-9237-57E52A4A1689}" presName="txNode" presStyleLbl="node1" presStyleIdx="0" presStyleCnt="3" custScaleY="48395">
        <dgm:presLayoutVars>
          <dgm:bulletEnabled val="1"/>
        </dgm:presLayoutVars>
      </dgm:prSet>
      <dgm:spPr/>
    </dgm:pt>
    <dgm:pt modelId="{C6D58918-7294-48D6-AC60-555019AD47E1}" type="pres">
      <dgm:prSet presAssocID="{D4F73553-6C63-4A00-AFEF-887EE84A0293}" presName="sibTrans" presStyleLbl="sibTrans2D1" presStyleIdx="0" presStyleCnt="2"/>
      <dgm:spPr/>
    </dgm:pt>
    <dgm:pt modelId="{2509F348-CB23-4DE2-AC08-1EB968A11383}" type="pres">
      <dgm:prSet presAssocID="{D4F73553-6C63-4A00-AFEF-887EE84A0293}" presName="connTx" presStyleLbl="sibTrans2D1" presStyleIdx="0" presStyleCnt="2"/>
      <dgm:spPr/>
    </dgm:pt>
    <dgm:pt modelId="{E34DD13C-A284-4F12-9FA4-FAC9C07E41DB}" type="pres">
      <dgm:prSet presAssocID="{A98DDB0F-9071-4A0B-AD2F-80EBC1C9A66A}" presName="composite" presStyleCnt="0"/>
      <dgm:spPr/>
    </dgm:pt>
    <dgm:pt modelId="{8C5BF5E7-1F8F-4BFD-815C-1B93D22A37CF}" type="pres">
      <dgm:prSet presAssocID="{A98DDB0F-9071-4A0B-AD2F-80EBC1C9A66A}" presName="imagSh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84D5753-4F64-4A55-A912-CBE1AD42A35C}" type="pres">
      <dgm:prSet presAssocID="{A98DDB0F-9071-4A0B-AD2F-80EBC1C9A66A}" presName="txNode" presStyleLbl="node1" presStyleIdx="1" presStyleCnt="3" custScaleY="48395">
        <dgm:presLayoutVars>
          <dgm:bulletEnabled val="1"/>
        </dgm:presLayoutVars>
      </dgm:prSet>
      <dgm:spPr/>
    </dgm:pt>
    <dgm:pt modelId="{15356019-0C2D-4F63-8AFE-B1B3395FEC2F}" type="pres">
      <dgm:prSet presAssocID="{6DFAB461-D37C-4918-8DE6-27A386F19C9E}" presName="sibTrans" presStyleLbl="sibTrans2D1" presStyleIdx="1" presStyleCnt="2"/>
      <dgm:spPr/>
    </dgm:pt>
    <dgm:pt modelId="{11FB89FA-83D4-4DF1-9414-0DDD96F3740B}" type="pres">
      <dgm:prSet presAssocID="{6DFAB461-D37C-4918-8DE6-27A386F19C9E}" presName="connTx" presStyleLbl="sibTrans2D1" presStyleIdx="1" presStyleCnt="2"/>
      <dgm:spPr/>
    </dgm:pt>
    <dgm:pt modelId="{BC4A1B0D-F824-4B63-A715-3EB630D4F74B}" type="pres">
      <dgm:prSet presAssocID="{AC970A78-FFB1-43CE-8286-0F0E85B72FEA}" presName="composite" presStyleCnt="0"/>
      <dgm:spPr/>
    </dgm:pt>
    <dgm:pt modelId="{D6C0FAAE-9D49-4142-A994-993836F1DC1B}" type="pres">
      <dgm:prSet presAssocID="{AC970A78-FFB1-43CE-8286-0F0E85B72FEA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3FF6E63-4D47-43B5-90D2-75E9653C0428}" type="pres">
      <dgm:prSet presAssocID="{AC970A78-FFB1-43CE-8286-0F0E85B72FEA}" presName="txNode" presStyleLbl="node1" presStyleIdx="2" presStyleCnt="3" custScaleY="48395">
        <dgm:presLayoutVars>
          <dgm:bulletEnabled val="1"/>
        </dgm:presLayoutVars>
      </dgm:prSet>
      <dgm:spPr/>
    </dgm:pt>
  </dgm:ptLst>
  <dgm:cxnLst>
    <dgm:cxn modelId="{E5E4D007-2C05-4F5C-BA59-9F3986CACE67}" type="presOf" srcId="{6DFAB461-D37C-4918-8DE6-27A386F19C9E}" destId="{11FB89FA-83D4-4DF1-9414-0DDD96F3740B}" srcOrd="1" destOrd="0" presId="urn:microsoft.com/office/officeart/2005/8/layout/hProcess10"/>
    <dgm:cxn modelId="{5EB51013-4E36-43B1-AF63-DF0668059B22}" type="presOf" srcId="{6DFAB461-D37C-4918-8DE6-27A386F19C9E}" destId="{15356019-0C2D-4F63-8AFE-B1B3395FEC2F}" srcOrd="0" destOrd="0" presId="urn:microsoft.com/office/officeart/2005/8/layout/hProcess10"/>
    <dgm:cxn modelId="{AA594914-D455-472B-B73E-BDB69C14E335}" type="presOf" srcId="{786E9692-C94A-49AF-9237-57E52A4A1689}" destId="{B368C020-8AC0-40BF-95B4-9A65B8129495}" srcOrd="0" destOrd="0" presId="urn:microsoft.com/office/officeart/2005/8/layout/hProcess10"/>
    <dgm:cxn modelId="{96EC6828-3B80-4C19-B75D-B86F71F6CA58}" type="presOf" srcId="{156EF311-A3FE-4830-8D99-C9D9FF44511D}" destId="{41FEEEBA-632D-47DA-9B3F-403CC1898155}" srcOrd="0" destOrd="0" presId="urn:microsoft.com/office/officeart/2005/8/layout/hProcess10"/>
    <dgm:cxn modelId="{C543872C-E62B-4911-A6F5-DCB2559FE6BD}" type="presOf" srcId="{A98DDB0F-9071-4A0B-AD2F-80EBC1C9A66A}" destId="{784D5753-4F64-4A55-A912-CBE1AD42A35C}" srcOrd="0" destOrd="0" presId="urn:microsoft.com/office/officeart/2005/8/layout/hProcess10"/>
    <dgm:cxn modelId="{0FE9CF60-B2E9-4F74-AC9E-D9443ACE7F8E}" type="presOf" srcId="{D4F73553-6C63-4A00-AFEF-887EE84A0293}" destId="{2509F348-CB23-4DE2-AC08-1EB968A11383}" srcOrd="1" destOrd="0" presId="urn:microsoft.com/office/officeart/2005/8/layout/hProcess10"/>
    <dgm:cxn modelId="{147CB46F-B04A-4D33-B930-2AA2CE52EA03}" srcId="{156EF311-A3FE-4830-8D99-C9D9FF44511D}" destId="{AC970A78-FFB1-43CE-8286-0F0E85B72FEA}" srcOrd="2" destOrd="0" parTransId="{432E5823-385B-4457-A8C6-7E7D5E9E3289}" sibTransId="{BCDA7A2F-502D-407E-AC3B-F837122A44CD}"/>
    <dgm:cxn modelId="{028F5993-EBF6-4CF8-95F3-54DBF9EAC145}" srcId="{156EF311-A3FE-4830-8D99-C9D9FF44511D}" destId="{786E9692-C94A-49AF-9237-57E52A4A1689}" srcOrd="0" destOrd="0" parTransId="{F90FD1DE-839D-4EC1-A5D4-5A4B48512BED}" sibTransId="{D4F73553-6C63-4A00-AFEF-887EE84A0293}"/>
    <dgm:cxn modelId="{B989ECDF-1592-4C44-8379-E1E4C777E431}" type="presOf" srcId="{D4F73553-6C63-4A00-AFEF-887EE84A0293}" destId="{C6D58918-7294-48D6-AC60-555019AD47E1}" srcOrd="0" destOrd="0" presId="urn:microsoft.com/office/officeart/2005/8/layout/hProcess10"/>
    <dgm:cxn modelId="{602C89E7-AE0E-49C5-9B51-C4827950B70F}" type="presOf" srcId="{AC970A78-FFB1-43CE-8286-0F0E85B72FEA}" destId="{53FF6E63-4D47-43B5-90D2-75E9653C0428}" srcOrd="0" destOrd="0" presId="urn:microsoft.com/office/officeart/2005/8/layout/hProcess10"/>
    <dgm:cxn modelId="{A21BE5FA-0600-45D7-B760-B9B1F23C06EB}" srcId="{156EF311-A3FE-4830-8D99-C9D9FF44511D}" destId="{A98DDB0F-9071-4A0B-AD2F-80EBC1C9A66A}" srcOrd="1" destOrd="0" parTransId="{1F53AAEA-162D-4319-9E40-DD4A097CEC11}" sibTransId="{6DFAB461-D37C-4918-8DE6-27A386F19C9E}"/>
    <dgm:cxn modelId="{3CC758F8-B317-49E5-926A-A0DF879C7C4F}" type="presParOf" srcId="{41FEEEBA-632D-47DA-9B3F-403CC1898155}" destId="{5B6B2E47-5B46-40AD-9DAC-A38AB397C84A}" srcOrd="0" destOrd="0" presId="urn:microsoft.com/office/officeart/2005/8/layout/hProcess10"/>
    <dgm:cxn modelId="{86D40A43-4E5C-4259-8D42-57B7936936BA}" type="presParOf" srcId="{5B6B2E47-5B46-40AD-9DAC-A38AB397C84A}" destId="{17EE0DF6-9400-4980-99AE-0887EA3EA3ED}" srcOrd="0" destOrd="0" presId="urn:microsoft.com/office/officeart/2005/8/layout/hProcess10"/>
    <dgm:cxn modelId="{D9C767DF-70F3-420D-8C01-5C062FE8A548}" type="presParOf" srcId="{5B6B2E47-5B46-40AD-9DAC-A38AB397C84A}" destId="{B368C020-8AC0-40BF-95B4-9A65B8129495}" srcOrd="1" destOrd="0" presId="urn:microsoft.com/office/officeart/2005/8/layout/hProcess10"/>
    <dgm:cxn modelId="{65C6D070-3306-472F-9ADB-3F8D77E0905D}" type="presParOf" srcId="{41FEEEBA-632D-47DA-9B3F-403CC1898155}" destId="{C6D58918-7294-48D6-AC60-555019AD47E1}" srcOrd="1" destOrd="0" presId="urn:microsoft.com/office/officeart/2005/8/layout/hProcess10"/>
    <dgm:cxn modelId="{0A54F9BD-061F-4A05-A53B-869B239CF1F2}" type="presParOf" srcId="{C6D58918-7294-48D6-AC60-555019AD47E1}" destId="{2509F348-CB23-4DE2-AC08-1EB968A11383}" srcOrd="0" destOrd="0" presId="urn:microsoft.com/office/officeart/2005/8/layout/hProcess10"/>
    <dgm:cxn modelId="{92150323-B473-40F9-9D76-5B248BB1CF9E}" type="presParOf" srcId="{41FEEEBA-632D-47DA-9B3F-403CC1898155}" destId="{E34DD13C-A284-4F12-9FA4-FAC9C07E41DB}" srcOrd="2" destOrd="0" presId="urn:microsoft.com/office/officeart/2005/8/layout/hProcess10"/>
    <dgm:cxn modelId="{C7C69328-4E87-4A7B-A804-7134DB5636BF}" type="presParOf" srcId="{E34DD13C-A284-4F12-9FA4-FAC9C07E41DB}" destId="{8C5BF5E7-1F8F-4BFD-815C-1B93D22A37CF}" srcOrd="0" destOrd="0" presId="urn:microsoft.com/office/officeart/2005/8/layout/hProcess10"/>
    <dgm:cxn modelId="{1A08577C-3A82-417B-95BF-F70912E8B0F3}" type="presParOf" srcId="{E34DD13C-A284-4F12-9FA4-FAC9C07E41DB}" destId="{784D5753-4F64-4A55-A912-CBE1AD42A35C}" srcOrd="1" destOrd="0" presId="urn:microsoft.com/office/officeart/2005/8/layout/hProcess10"/>
    <dgm:cxn modelId="{06079298-D2B2-4B24-AF2D-D639784C1487}" type="presParOf" srcId="{41FEEEBA-632D-47DA-9B3F-403CC1898155}" destId="{15356019-0C2D-4F63-8AFE-B1B3395FEC2F}" srcOrd="3" destOrd="0" presId="urn:microsoft.com/office/officeart/2005/8/layout/hProcess10"/>
    <dgm:cxn modelId="{21777AEE-6C15-4FE5-9A9B-7CDAD4A835B1}" type="presParOf" srcId="{15356019-0C2D-4F63-8AFE-B1B3395FEC2F}" destId="{11FB89FA-83D4-4DF1-9414-0DDD96F3740B}" srcOrd="0" destOrd="0" presId="urn:microsoft.com/office/officeart/2005/8/layout/hProcess10"/>
    <dgm:cxn modelId="{ADC61075-8036-43C4-97CC-E964EF5C9A80}" type="presParOf" srcId="{41FEEEBA-632D-47DA-9B3F-403CC1898155}" destId="{BC4A1B0D-F824-4B63-A715-3EB630D4F74B}" srcOrd="4" destOrd="0" presId="urn:microsoft.com/office/officeart/2005/8/layout/hProcess10"/>
    <dgm:cxn modelId="{37F3A1C6-D773-407E-87C8-E9ABF39B89AA}" type="presParOf" srcId="{BC4A1B0D-F824-4B63-A715-3EB630D4F74B}" destId="{D6C0FAAE-9D49-4142-A994-993836F1DC1B}" srcOrd="0" destOrd="0" presId="urn:microsoft.com/office/officeart/2005/8/layout/hProcess10"/>
    <dgm:cxn modelId="{321841FA-CDF7-42AB-9FF5-F009FCD98D48}" type="presParOf" srcId="{BC4A1B0D-F824-4B63-A715-3EB630D4F74B}" destId="{53FF6E63-4D47-43B5-90D2-75E9653C042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6EF311-A3FE-4830-8D99-C9D9FF44511D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970A78-FFB1-43CE-8286-0F0E85B72FEA}">
      <dgm:prSet phldrT="[Text]"/>
      <dgm:spPr/>
      <dgm:t>
        <a:bodyPr/>
        <a:lstStyle/>
        <a:p>
          <a:r>
            <a:rPr lang="en-US" dirty="0"/>
            <a:t>Communicate</a:t>
          </a:r>
        </a:p>
      </dgm:t>
    </dgm:pt>
    <dgm:pt modelId="{BCDA7A2F-502D-407E-AC3B-F837122A44CD}" type="sibTrans" cxnId="{147CB46F-B04A-4D33-B930-2AA2CE52EA03}">
      <dgm:prSet/>
      <dgm:spPr/>
      <dgm:t>
        <a:bodyPr/>
        <a:lstStyle/>
        <a:p>
          <a:endParaRPr lang="en-US"/>
        </a:p>
      </dgm:t>
    </dgm:pt>
    <dgm:pt modelId="{432E5823-385B-4457-A8C6-7E7D5E9E3289}" type="parTrans" cxnId="{147CB46F-B04A-4D33-B930-2AA2CE52EA03}">
      <dgm:prSet/>
      <dgm:spPr/>
      <dgm:t>
        <a:bodyPr/>
        <a:lstStyle/>
        <a:p>
          <a:endParaRPr lang="en-US"/>
        </a:p>
      </dgm:t>
    </dgm:pt>
    <dgm:pt modelId="{A98DDB0F-9071-4A0B-AD2F-80EBC1C9A66A}">
      <dgm:prSet phldrT="[Text]"/>
      <dgm:spPr/>
      <dgm:t>
        <a:bodyPr/>
        <a:lstStyle/>
        <a:p>
          <a:r>
            <a:rPr lang="en-US" dirty="0"/>
            <a:t>Analysis</a:t>
          </a:r>
        </a:p>
      </dgm:t>
    </dgm:pt>
    <dgm:pt modelId="{6DFAB461-D37C-4918-8DE6-27A386F19C9E}" type="sibTrans" cxnId="{A21BE5FA-0600-45D7-B760-B9B1F23C06EB}">
      <dgm:prSet/>
      <dgm:spPr/>
      <dgm:t>
        <a:bodyPr/>
        <a:lstStyle/>
        <a:p>
          <a:endParaRPr lang="en-US"/>
        </a:p>
      </dgm:t>
    </dgm:pt>
    <dgm:pt modelId="{1F53AAEA-162D-4319-9E40-DD4A097CEC11}" type="parTrans" cxnId="{A21BE5FA-0600-45D7-B760-B9B1F23C06EB}">
      <dgm:prSet/>
      <dgm:spPr/>
      <dgm:t>
        <a:bodyPr/>
        <a:lstStyle/>
        <a:p>
          <a:endParaRPr lang="en-US"/>
        </a:p>
      </dgm:t>
    </dgm:pt>
    <dgm:pt modelId="{786E9692-C94A-49AF-9237-57E52A4A1689}">
      <dgm:prSet phldrT="[Text]"/>
      <dgm:spPr/>
      <dgm:t>
        <a:bodyPr/>
        <a:lstStyle/>
        <a:p>
          <a:r>
            <a:rPr lang="en-US" dirty="0"/>
            <a:t>Data</a:t>
          </a:r>
        </a:p>
      </dgm:t>
    </dgm:pt>
    <dgm:pt modelId="{D4F73553-6C63-4A00-AFEF-887EE84A0293}" type="sibTrans" cxnId="{028F5993-EBF6-4CF8-95F3-54DBF9EAC145}">
      <dgm:prSet/>
      <dgm:spPr/>
      <dgm:t>
        <a:bodyPr/>
        <a:lstStyle/>
        <a:p>
          <a:endParaRPr lang="en-US"/>
        </a:p>
      </dgm:t>
    </dgm:pt>
    <dgm:pt modelId="{F90FD1DE-839D-4EC1-A5D4-5A4B48512BED}" type="parTrans" cxnId="{028F5993-EBF6-4CF8-95F3-54DBF9EAC145}">
      <dgm:prSet/>
      <dgm:spPr/>
      <dgm:t>
        <a:bodyPr/>
        <a:lstStyle/>
        <a:p>
          <a:endParaRPr lang="en-US"/>
        </a:p>
      </dgm:t>
    </dgm:pt>
    <dgm:pt modelId="{41FEEEBA-632D-47DA-9B3F-403CC1898155}" type="pres">
      <dgm:prSet presAssocID="{156EF311-A3FE-4830-8D99-C9D9FF44511D}" presName="Name0" presStyleCnt="0">
        <dgm:presLayoutVars>
          <dgm:dir/>
          <dgm:resizeHandles val="exact"/>
        </dgm:presLayoutVars>
      </dgm:prSet>
      <dgm:spPr/>
    </dgm:pt>
    <dgm:pt modelId="{5B6B2E47-5B46-40AD-9DAC-A38AB397C84A}" type="pres">
      <dgm:prSet presAssocID="{786E9692-C94A-49AF-9237-57E52A4A1689}" presName="composite" presStyleCnt="0"/>
      <dgm:spPr/>
    </dgm:pt>
    <dgm:pt modelId="{17EE0DF6-9400-4980-99AE-0887EA3EA3ED}" type="pres">
      <dgm:prSet presAssocID="{786E9692-C94A-49AF-9237-57E52A4A1689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368C020-8AC0-40BF-95B4-9A65B8129495}" type="pres">
      <dgm:prSet presAssocID="{786E9692-C94A-49AF-9237-57E52A4A1689}" presName="txNode" presStyleLbl="node1" presStyleIdx="0" presStyleCnt="3" custScaleY="48395">
        <dgm:presLayoutVars>
          <dgm:bulletEnabled val="1"/>
        </dgm:presLayoutVars>
      </dgm:prSet>
      <dgm:spPr/>
    </dgm:pt>
    <dgm:pt modelId="{C6D58918-7294-48D6-AC60-555019AD47E1}" type="pres">
      <dgm:prSet presAssocID="{D4F73553-6C63-4A00-AFEF-887EE84A0293}" presName="sibTrans" presStyleLbl="sibTrans2D1" presStyleIdx="0" presStyleCnt="2"/>
      <dgm:spPr/>
    </dgm:pt>
    <dgm:pt modelId="{2509F348-CB23-4DE2-AC08-1EB968A11383}" type="pres">
      <dgm:prSet presAssocID="{D4F73553-6C63-4A00-AFEF-887EE84A0293}" presName="connTx" presStyleLbl="sibTrans2D1" presStyleIdx="0" presStyleCnt="2"/>
      <dgm:spPr/>
    </dgm:pt>
    <dgm:pt modelId="{E34DD13C-A284-4F12-9FA4-FAC9C07E41DB}" type="pres">
      <dgm:prSet presAssocID="{A98DDB0F-9071-4A0B-AD2F-80EBC1C9A66A}" presName="composite" presStyleCnt="0"/>
      <dgm:spPr/>
    </dgm:pt>
    <dgm:pt modelId="{8C5BF5E7-1F8F-4BFD-815C-1B93D22A37CF}" type="pres">
      <dgm:prSet presAssocID="{A98DDB0F-9071-4A0B-AD2F-80EBC1C9A66A}" presName="imagSh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84D5753-4F64-4A55-A912-CBE1AD42A35C}" type="pres">
      <dgm:prSet presAssocID="{A98DDB0F-9071-4A0B-AD2F-80EBC1C9A66A}" presName="txNode" presStyleLbl="node1" presStyleIdx="1" presStyleCnt="3" custScaleY="48395">
        <dgm:presLayoutVars>
          <dgm:bulletEnabled val="1"/>
        </dgm:presLayoutVars>
      </dgm:prSet>
      <dgm:spPr/>
    </dgm:pt>
    <dgm:pt modelId="{15356019-0C2D-4F63-8AFE-B1B3395FEC2F}" type="pres">
      <dgm:prSet presAssocID="{6DFAB461-D37C-4918-8DE6-27A386F19C9E}" presName="sibTrans" presStyleLbl="sibTrans2D1" presStyleIdx="1" presStyleCnt="2"/>
      <dgm:spPr/>
    </dgm:pt>
    <dgm:pt modelId="{11FB89FA-83D4-4DF1-9414-0DDD96F3740B}" type="pres">
      <dgm:prSet presAssocID="{6DFAB461-D37C-4918-8DE6-27A386F19C9E}" presName="connTx" presStyleLbl="sibTrans2D1" presStyleIdx="1" presStyleCnt="2"/>
      <dgm:spPr/>
    </dgm:pt>
    <dgm:pt modelId="{BC4A1B0D-F824-4B63-A715-3EB630D4F74B}" type="pres">
      <dgm:prSet presAssocID="{AC970A78-FFB1-43CE-8286-0F0E85B72FEA}" presName="composite" presStyleCnt="0"/>
      <dgm:spPr/>
    </dgm:pt>
    <dgm:pt modelId="{D6C0FAAE-9D49-4142-A994-993836F1DC1B}" type="pres">
      <dgm:prSet presAssocID="{AC970A78-FFB1-43CE-8286-0F0E85B72FEA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3FF6E63-4D47-43B5-90D2-75E9653C0428}" type="pres">
      <dgm:prSet presAssocID="{AC970A78-FFB1-43CE-8286-0F0E85B72FEA}" presName="txNode" presStyleLbl="node1" presStyleIdx="2" presStyleCnt="3" custScaleY="48395">
        <dgm:presLayoutVars>
          <dgm:bulletEnabled val="1"/>
        </dgm:presLayoutVars>
      </dgm:prSet>
      <dgm:spPr/>
    </dgm:pt>
  </dgm:ptLst>
  <dgm:cxnLst>
    <dgm:cxn modelId="{E5E4D007-2C05-4F5C-BA59-9F3986CACE67}" type="presOf" srcId="{6DFAB461-D37C-4918-8DE6-27A386F19C9E}" destId="{11FB89FA-83D4-4DF1-9414-0DDD96F3740B}" srcOrd="1" destOrd="0" presId="urn:microsoft.com/office/officeart/2005/8/layout/hProcess10"/>
    <dgm:cxn modelId="{5EB51013-4E36-43B1-AF63-DF0668059B22}" type="presOf" srcId="{6DFAB461-D37C-4918-8DE6-27A386F19C9E}" destId="{15356019-0C2D-4F63-8AFE-B1B3395FEC2F}" srcOrd="0" destOrd="0" presId="urn:microsoft.com/office/officeart/2005/8/layout/hProcess10"/>
    <dgm:cxn modelId="{AA594914-D455-472B-B73E-BDB69C14E335}" type="presOf" srcId="{786E9692-C94A-49AF-9237-57E52A4A1689}" destId="{B368C020-8AC0-40BF-95B4-9A65B8129495}" srcOrd="0" destOrd="0" presId="urn:microsoft.com/office/officeart/2005/8/layout/hProcess10"/>
    <dgm:cxn modelId="{96EC6828-3B80-4C19-B75D-B86F71F6CA58}" type="presOf" srcId="{156EF311-A3FE-4830-8D99-C9D9FF44511D}" destId="{41FEEEBA-632D-47DA-9B3F-403CC1898155}" srcOrd="0" destOrd="0" presId="urn:microsoft.com/office/officeart/2005/8/layout/hProcess10"/>
    <dgm:cxn modelId="{C543872C-E62B-4911-A6F5-DCB2559FE6BD}" type="presOf" srcId="{A98DDB0F-9071-4A0B-AD2F-80EBC1C9A66A}" destId="{784D5753-4F64-4A55-A912-CBE1AD42A35C}" srcOrd="0" destOrd="0" presId="urn:microsoft.com/office/officeart/2005/8/layout/hProcess10"/>
    <dgm:cxn modelId="{0FE9CF60-B2E9-4F74-AC9E-D9443ACE7F8E}" type="presOf" srcId="{D4F73553-6C63-4A00-AFEF-887EE84A0293}" destId="{2509F348-CB23-4DE2-AC08-1EB968A11383}" srcOrd="1" destOrd="0" presId="urn:microsoft.com/office/officeart/2005/8/layout/hProcess10"/>
    <dgm:cxn modelId="{147CB46F-B04A-4D33-B930-2AA2CE52EA03}" srcId="{156EF311-A3FE-4830-8D99-C9D9FF44511D}" destId="{AC970A78-FFB1-43CE-8286-0F0E85B72FEA}" srcOrd="2" destOrd="0" parTransId="{432E5823-385B-4457-A8C6-7E7D5E9E3289}" sibTransId="{BCDA7A2F-502D-407E-AC3B-F837122A44CD}"/>
    <dgm:cxn modelId="{028F5993-EBF6-4CF8-95F3-54DBF9EAC145}" srcId="{156EF311-A3FE-4830-8D99-C9D9FF44511D}" destId="{786E9692-C94A-49AF-9237-57E52A4A1689}" srcOrd="0" destOrd="0" parTransId="{F90FD1DE-839D-4EC1-A5D4-5A4B48512BED}" sibTransId="{D4F73553-6C63-4A00-AFEF-887EE84A0293}"/>
    <dgm:cxn modelId="{B989ECDF-1592-4C44-8379-E1E4C777E431}" type="presOf" srcId="{D4F73553-6C63-4A00-AFEF-887EE84A0293}" destId="{C6D58918-7294-48D6-AC60-555019AD47E1}" srcOrd="0" destOrd="0" presId="urn:microsoft.com/office/officeart/2005/8/layout/hProcess10"/>
    <dgm:cxn modelId="{602C89E7-AE0E-49C5-9B51-C4827950B70F}" type="presOf" srcId="{AC970A78-FFB1-43CE-8286-0F0E85B72FEA}" destId="{53FF6E63-4D47-43B5-90D2-75E9653C0428}" srcOrd="0" destOrd="0" presId="urn:microsoft.com/office/officeart/2005/8/layout/hProcess10"/>
    <dgm:cxn modelId="{A21BE5FA-0600-45D7-B760-B9B1F23C06EB}" srcId="{156EF311-A3FE-4830-8D99-C9D9FF44511D}" destId="{A98DDB0F-9071-4A0B-AD2F-80EBC1C9A66A}" srcOrd="1" destOrd="0" parTransId="{1F53AAEA-162D-4319-9E40-DD4A097CEC11}" sibTransId="{6DFAB461-D37C-4918-8DE6-27A386F19C9E}"/>
    <dgm:cxn modelId="{3CC758F8-B317-49E5-926A-A0DF879C7C4F}" type="presParOf" srcId="{41FEEEBA-632D-47DA-9B3F-403CC1898155}" destId="{5B6B2E47-5B46-40AD-9DAC-A38AB397C84A}" srcOrd="0" destOrd="0" presId="urn:microsoft.com/office/officeart/2005/8/layout/hProcess10"/>
    <dgm:cxn modelId="{86D40A43-4E5C-4259-8D42-57B7936936BA}" type="presParOf" srcId="{5B6B2E47-5B46-40AD-9DAC-A38AB397C84A}" destId="{17EE0DF6-9400-4980-99AE-0887EA3EA3ED}" srcOrd="0" destOrd="0" presId="urn:microsoft.com/office/officeart/2005/8/layout/hProcess10"/>
    <dgm:cxn modelId="{D9C767DF-70F3-420D-8C01-5C062FE8A548}" type="presParOf" srcId="{5B6B2E47-5B46-40AD-9DAC-A38AB397C84A}" destId="{B368C020-8AC0-40BF-95B4-9A65B8129495}" srcOrd="1" destOrd="0" presId="urn:microsoft.com/office/officeart/2005/8/layout/hProcess10"/>
    <dgm:cxn modelId="{65C6D070-3306-472F-9ADB-3F8D77E0905D}" type="presParOf" srcId="{41FEEEBA-632D-47DA-9B3F-403CC1898155}" destId="{C6D58918-7294-48D6-AC60-555019AD47E1}" srcOrd="1" destOrd="0" presId="urn:microsoft.com/office/officeart/2005/8/layout/hProcess10"/>
    <dgm:cxn modelId="{0A54F9BD-061F-4A05-A53B-869B239CF1F2}" type="presParOf" srcId="{C6D58918-7294-48D6-AC60-555019AD47E1}" destId="{2509F348-CB23-4DE2-AC08-1EB968A11383}" srcOrd="0" destOrd="0" presId="urn:microsoft.com/office/officeart/2005/8/layout/hProcess10"/>
    <dgm:cxn modelId="{92150323-B473-40F9-9D76-5B248BB1CF9E}" type="presParOf" srcId="{41FEEEBA-632D-47DA-9B3F-403CC1898155}" destId="{E34DD13C-A284-4F12-9FA4-FAC9C07E41DB}" srcOrd="2" destOrd="0" presId="urn:microsoft.com/office/officeart/2005/8/layout/hProcess10"/>
    <dgm:cxn modelId="{C7C69328-4E87-4A7B-A804-7134DB5636BF}" type="presParOf" srcId="{E34DD13C-A284-4F12-9FA4-FAC9C07E41DB}" destId="{8C5BF5E7-1F8F-4BFD-815C-1B93D22A37CF}" srcOrd="0" destOrd="0" presId="urn:microsoft.com/office/officeart/2005/8/layout/hProcess10"/>
    <dgm:cxn modelId="{1A08577C-3A82-417B-95BF-F70912E8B0F3}" type="presParOf" srcId="{E34DD13C-A284-4F12-9FA4-FAC9C07E41DB}" destId="{784D5753-4F64-4A55-A912-CBE1AD42A35C}" srcOrd="1" destOrd="0" presId="urn:microsoft.com/office/officeart/2005/8/layout/hProcess10"/>
    <dgm:cxn modelId="{06079298-D2B2-4B24-AF2D-D639784C1487}" type="presParOf" srcId="{41FEEEBA-632D-47DA-9B3F-403CC1898155}" destId="{15356019-0C2D-4F63-8AFE-B1B3395FEC2F}" srcOrd="3" destOrd="0" presId="urn:microsoft.com/office/officeart/2005/8/layout/hProcess10"/>
    <dgm:cxn modelId="{21777AEE-6C15-4FE5-9A9B-7CDAD4A835B1}" type="presParOf" srcId="{15356019-0C2D-4F63-8AFE-B1B3395FEC2F}" destId="{11FB89FA-83D4-4DF1-9414-0DDD96F3740B}" srcOrd="0" destOrd="0" presId="urn:microsoft.com/office/officeart/2005/8/layout/hProcess10"/>
    <dgm:cxn modelId="{ADC61075-8036-43C4-97CC-E964EF5C9A80}" type="presParOf" srcId="{41FEEEBA-632D-47DA-9B3F-403CC1898155}" destId="{BC4A1B0D-F824-4B63-A715-3EB630D4F74B}" srcOrd="4" destOrd="0" presId="urn:microsoft.com/office/officeart/2005/8/layout/hProcess10"/>
    <dgm:cxn modelId="{37F3A1C6-D773-407E-87C8-E9ABF39B89AA}" type="presParOf" srcId="{BC4A1B0D-F824-4B63-A715-3EB630D4F74B}" destId="{D6C0FAAE-9D49-4142-A994-993836F1DC1B}" srcOrd="0" destOrd="0" presId="urn:microsoft.com/office/officeart/2005/8/layout/hProcess10"/>
    <dgm:cxn modelId="{321841FA-CDF7-42AB-9FF5-F009FCD98D48}" type="presParOf" srcId="{BC4A1B0D-F824-4B63-A715-3EB630D4F74B}" destId="{53FF6E63-4D47-43B5-90D2-75E9653C042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E0DF6-9400-4980-99AE-0887EA3EA3ED}">
      <dsp:nvSpPr>
        <dsp:cNvPr id="0" name=""/>
        <dsp:cNvSpPr/>
      </dsp:nvSpPr>
      <dsp:spPr>
        <a:xfrm>
          <a:off x="5620" y="932617"/>
          <a:ext cx="2647912" cy="26479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8C020-8AC0-40BF-95B4-9A65B8129495}">
      <dsp:nvSpPr>
        <dsp:cNvPr id="0" name=""/>
        <dsp:cNvSpPr/>
      </dsp:nvSpPr>
      <dsp:spPr>
        <a:xfrm>
          <a:off x="436676" y="3204592"/>
          <a:ext cx="2647912" cy="12814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Data</a:t>
          </a:r>
        </a:p>
      </dsp:txBody>
      <dsp:txXfrm>
        <a:off x="474209" y="3242125"/>
        <a:ext cx="2572846" cy="1206391"/>
      </dsp:txXfrm>
    </dsp:sp>
    <dsp:sp modelId="{C6D58918-7294-48D6-AC60-555019AD47E1}">
      <dsp:nvSpPr>
        <dsp:cNvPr id="0" name=""/>
        <dsp:cNvSpPr/>
      </dsp:nvSpPr>
      <dsp:spPr>
        <a:xfrm>
          <a:off x="3163579" y="1938445"/>
          <a:ext cx="510046" cy="636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163579" y="2065696"/>
        <a:ext cx="357032" cy="381754"/>
      </dsp:txXfrm>
    </dsp:sp>
    <dsp:sp modelId="{8C5BF5E7-1F8F-4BFD-815C-1B93D22A37CF}">
      <dsp:nvSpPr>
        <dsp:cNvPr id="0" name=""/>
        <dsp:cNvSpPr/>
      </dsp:nvSpPr>
      <dsp:spPr>
        <a:xfrm>
          <a:off x="4110808" y="932617"/>
          <a:ext cx="2647912" cy="26479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D5753-4F64-4A55-A912-CBE1AD42A35C}">
      <dsp:nvSpPr>
        <dsp:cNvPr id="0" name=""/>
        <dsp:cNvSpPr/>
      </dsp:nvSpPr>
      <dsp:spPr>
        <a:xfrm>
          <a:off x="4541864" y="3204592"/>
          <a:ext cx="2647912" cy="12814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Analysis</a:t>
          </a:r>
        </a:p>
      </dsp:txBody>
      <dsp:txXfrm>
        <a:off x="4579397" y="3242125"/>
        <a:ext cx="2572846" cy="1206391"/>
      </dsp:txXfrm>
    </dsp:sp>
    <dsp:sp modelId="{15356019-0C2D-4F63-8AFE-B1B3395FEC2F}">
      <dsp:nvSpPr>
        <dsp:cNvPr id="0" name=""/>
        <dsp:cNvSpPr/>
      </dsp:nvSpPr>
      <dsp:spPr>
        <a:xfrm>
          <a:off x="7268767" y="1938445"/>
          <a:ext cx="510046" cy="636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268767" y="2065696"/>
        <a:ext cx="357032" cy="381754"/>
      </dsp:txXfrm>
    </dsp:sp>
    <dsp:sp modelId="{D6C0FAAE-9D49-4142-A994-993836F1DC1B}">
      <dsp:nvSpPr>
        <dsp:cNvPr id="0" name=""/>
        <dsp:cNvSpPr/>
      </dsp:nvSpPr>
      <dsp:spPr>
        <a:xfrm>
          <a:off x="8215996" y="932617"/>
          <a:ext cx="2647912" cy="26479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F6E63-4D47-43B5-90D2-75E9653C0428}">
      <dsp:nvSpPr>
        <dsp:cNvPr id="0" name=""/>
        <dsp:cNvSpPr/>
      </dsp:nvSpPr>
      <dsp:spPr>
        <a:xfrm>
          <a:off x="8647052" y="3204592"/>
          <a:ext cx="2647912" cy="12814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Communicate</a:t>
          </a:r>
        </a:p>
      </dsp:txBody>
      <dsp:txXfrm>
        <a:off x="8684585" y="3242125"/>
        <a:ext cx="2572846" cy="12063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E0DF6-9400-4980-99AE-0887EA3EA3ED}">
      <dsp:nvSpPr>
        <dsp:cNvPr id="0" name=""/>
        <dsp:cNvSpPr/>
      </dsp:nvSpPr>
      <dsp:spPr>
        <a:xfrm>
          <a:off x="5620" y="932617"/>
          <a:ext cx="2647912" cy="26479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8C020-8AC0-40BF-95B4-9A65B8129495}">
      <dsp:nvSpPr>
        <dsp:cNvPr id="0" name=""/>
        <dsp:cNvSpPr/>
      </dsp:nvSpPr>
      <dsp:spPr>
        <a:xfrm>
          <a:off x="436676" y="3204592"/>
          <a:ext cx="2647912" cy="12814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Data</a:t>
          </a:r>
        </a:p>
      </dsp:txBody>
      <dsp:txXfrm>
        <a:off x="474209" y="3242125"/>
        <a:ext cx="2572846" cy="1206391"/>
      </dsp:txXfrm>
    </dsp:sp>
    <dsp:sp modelId="{C6D58918-7294-48D6-AC60-555019AD47E1}">
      <dsp:nvSpPr>
        <dsp:cNvPr id="0" name=""/>
        <dsp:cNvSpPr/>
      </dsp:nvSpPr>
      <dsp:spPr>
        <a:xfrm>
          <a:off x="3163579" y="1938445"/>
          <a:ext cx="510046" cy="636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163579" y="2065696"/>
        <a:ext cx="357032" cy="381754"/>
      </dsp:txXfrm>
    </dsp:sp>
    <dsp:sp modelId="{8C5BF5E7-1F8F-4BFD-815C-1B93D22A37CF}">
      <dsp:nvSpPr>
        <dsp:cNvPr id="0" name=""/>
        <dsp:cNvSpPr/>
      </dsp:nvSpPr>
      <dsp:spPr>
        <a:xfrm>
          <a:off x="4110808" y="932617"/>
          <a:ext cx="2647912" cy="26479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D5753-4F64-4A55-A912-CBE1AD42A35C}">
      <dsp:nvSpPr>
        <dsp:cNvPr id="0" name=""/>
        <dsp:cNvSpPr/>
      </dsp:nvSpPr>
      <dsp:spPr>
        <a:xfrm>
          <a:off x="4541864" y="3204592"/>
          <a:ext cx="2647912" cy="12814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Analysis</a:t>
          </a:r>
        </a:p>
      </dsp:txBody>
      <dsp:txXfrm>
        <a:off x="4579397" y="3242125"/>
        <a:ext cx="2572846" cy="1206391"/>
      </dsp:txXfrm>
    </dsp:sp>
    <dsp:sp modelId="{15356019-0C2D-4F63-8AFE-B1B3395FEC2F}">
      <dsp:nvSpPr>
        <dsp:cNvPr id="0" name=""/>
        <dsp:cNvSpPr/>
      </dsp:nvSpPr>
      <dsp:spPr>
        <a:xfrm>
          <a:off x="7268767" y="1938445"/>
          <a:ext cx="510046" cy="636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268767" y="2065696"/>
        <a:ext cx="357032" cy="381754"/>
      </dsp:txXfrm>
    </dsp:sp>
    <dsp:sp modelId="{D6C0FAAE-9D49-4142-A994-993836F1DC1B}">
      <dsp:nvSpPr>
        <dsp:cNvPr id="0" name=""/>
        <dsp:cNvSpPr/>
      </dsp:nvSpPr>
      <dsp:spPr>
        <a:xfrm>
          <a:off x="8215996" y="932617"/>
          <a:ext cx="2647912" cy="26479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F6E63-4D47-43B5-90D2-75E9653C0428}">
      <dsp:nvSpPr>
        <dsp:cNvPr id="0" name=""/>
        <dsp:cNvSpPr/>
      </dsp:nvSpPr>
      <dsp:spPr>
        <a:xfrm>
          <a:off x="8647052" y="3204592"/>
          <a:ext cx="2647912" cy="12814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Communicate</a:t>
          </a:r>
        </a:p>
      </dsp:txBody>
      <dsp:txXfrm>
        <a:off x="8684585" y="3242125"/>
        <a:ext cx="2572846" cy="1206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7BE0-8D26-2C46-B592-87513771FDEF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64B19-607B-B942-B14B-DB932692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4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  <a:p>
            <a:endParaRPr lang="en-US" dirty="0"/>
          </a:p>
          <a:p>
            <a:r>
              <a:rPr lang="en-US" dirty="0"/>
              <a:t>1. Delete blue box.</a:t>
            </a:r>
          </a:p>
          <a:p>
            <a:endParaRPr lang="en-US" dirty="0"/>
          </a:p>
          <a:p>
            <a:r>
              <a:rPr lang="en-US" dirty="0"/>
              <a:t>2. Then click icon, bottom left, to insert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76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  <a:p>
            <a:endParaRPr lang="en-US" dirty="0"/>
          </a:p>
          <a:p>
            <a:r>
              <a:rPr lang="en-US" dirty="0"/>
              <a:t>1. Delete blue box.</a:t>
            </a:r>
          </a:p>
          <a:p>
            <a:endParaRPr lang="en-US" dirty="0"/>
          </a:p>
          <a:p>
            <a:r>
              <a:rPr lang="en-US" dirty="0"/>
              <a:t>2. Then click icon, bottom left, to insert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64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  <a:p>
            <a:endParaRPr lang="en-US" dirty="0"/>
          </a:p>
          <a:p>
            <a:r>
              <a:rPr lang="en-US" dirty="0"/>
              <a:t>1. Delete blue box.</a:t>
            </a:r>
          </a:p>
          <a:p>
            <a:endParaRPr lang="en-US" dirty="0"/>
          </a:p>
          <a:p>
            <a:r>
              <a:rPr lang="en-US" dirty="0"/>
              <a:t>2. Then click icon, bottom left, to insert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99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9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5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26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  <a:p>
            <a:endParaRPr lang="en-US" dirty="0"/>
          </a:p>
          <a:p>
            <a:r>
              <a:rPr lang="en-US" dirty="0"/>
              <a:t>1. Delete blue box.</a:t>
            </a:r>
          </a:p>
          <a:p>
            <a:endParaRPr lang="en-US" dirty="0"/>
          </a:p>
          <a:p>
            <a:r>
              <a:rPr lang="en-US" dirty="0"/>
              <a:t>2. Then click icon, bottom left, to insert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  <a:p>
            <a:endParaRPr lang="en-US" dirty="0"/>
          </a:p>
          <a:p>
            <a:r>
              <a:rPr lang="en-US" dirty="0"/>
              <a:t>1. Delete blue box.</a:t>
            </a:r>
          </a:p>
          <a:p>
            <a:endParaRPr lang="en-US" dirty="0"/>
          </a:p>
          <a:p>
            <a:r>
              <a:rPr lang="en-US" dirty="0"/>
              <a:t>2. Then click icon, bottom left, to insert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62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  <a:p>
            <a:endParaRPr lang="en-US" dirty="0"/>
          </a:p>
          <a:p>
            <a:r>
              <a:rPr lang="en-US" dirty="0"/>
              <a:t>1. Delete blue box.</a:t>
            </a:r>
          </a:p>
          <a:p>
            <a:endParaRPr lang="en-US" dirty="0"/>
          </a:p>
          <a:p>
            <a:r>
              <a:rPr lang="en-US" dirty="0"/>
              <a:t>2. Then click icon, bottom left, to insert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40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  <a:p>
            <a:endParaRPr lang="en-US" dirty="0"/>
          </a:p>
          <a:p>
            <a:r>
              <a:rPr lang="en-US" dirty="0"/>
              <a:t>1. Delete blue box.</a:t>
            </a:r>
          </a:p>
          <a:p>
            <a:endParaRPr lang="en-US" dirty="0"/>
          </a:p>
          <a:p>
            <a:r>
              <a:rPr lang="en-US" dirty="0"/>
              <a:t>2. Then click icon, bottom left, to insert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6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  <a:p>
            <a:endParaRPr lang="en-US" dirty="0"/>
          </a:p>
          <a:p>
            <a:r>
              <a:rPr lang="en-US" dirty="0"/>
              <a:t>1. Delete blue box.</a:t>
            </a:r>
          </a:p>
          <a:p>
            <a:endParaRPr lang="en-US" dirty="0"/>
          </a:p>
          <a:p>
            <a:r>
              <a:rPr lang="en-US" dirty="0"/>
              <a:t>2. Then click icon, bottom left, to insert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4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9CB7F-C500-664A-85BC-40E980796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41"/>
          <a:stretch/>
        </p:blipFill>
        <p:spPr>
          <a:xfrm>
            <a:off x="6367137" y="-1"/>
            <a:ext cx="5824863" cy="6759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4D4A17-CCAE-BD4B-887F-A1DBBA9FD3FB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7EFA2-B1FD-1E43-9276-0F55A5EC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89"/>
          <a:stretch/>
        </p:blipFill>
        <p:spPr>
          <a:xfrm>
            <a:off x="6301946" y="0"/>
            <a:ext cx="58900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88856-F89C-EF4E-B6A8-ABF16041A3D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61142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56B1C-BE9C-3E40-80C8-A011A3C8E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588" y="1933263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464588" y="3153403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2A80C-D730-564E-BB04-3FCA28CD2AE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361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64A8C5-B98A-DD4E-960D-F3D3761EC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0971" y="2329189"/>
            <a:ext cx="595718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90971" y="3549329"/>
            <a:ext cx="595718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431573-003B-1248-BFDD-83146ACD9FF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27814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2481E-4CF5-CA4B-AB81-3F8A7DE98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35061" y="2276354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35061" y="3496496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67CAC-88DC-A347-B609-48E8C503287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58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576C-E09E-DA46-9E41-2C17B83D5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EBCE9-73DA-4849-863C-4D208F8DA70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24466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528CDE-FE80-924C-8060-9D82A8CC3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41DFA51C-E3F7-3042-8CC9-2BA7335B534A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855546"/>
            <a:ext cx="7574314" cy="1218351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20756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6798C6-69F7-6245-B3D0-596916941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C20BC-6376-9040-AE58-12124121080C}"/>
              </a:ext>
            </a:extLst>
          </p:cNvPr>
          <p:cNvSpPr txBox="1"/>
          <p:nvPr userDrawn="1"/>
        </p:nvSpPr>
        <p:spPr>
          <a:xfrm>
            <a:off x="10018207" y="6326629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1414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2085901"/>
            <a:ext cx="6144768" cy="785315"/>
          </a:xfrm>
          <a:solidFill>
            <a:schemeClr val="bg2">
              <a:lumMod val="20000"/>
              <a:lumOff val="80000"/>
            </a:schemeClr>
          </a:solidFill>
        </p:spPr>
        <p:txBody>
          <a:bodyPr lIns="90000"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13232" y="3140968"/>
            <a:ext cx="6144768" cy="785315"/>
          </a:xfrm>
          <a:solidFill>
            <a:schemeClr val="tx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4302256"/>
            <a:ext cx="6144768" cy="785315"/>
          </a:xfrm>
          <a:solidFill>
            <a:schemeClr val="bg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FF4630B-2B4C-AF4F-A238-DBAC88C7811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111625" y="2085901"/>
            <a:ext cx="4358326" cy="3010813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quote/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B671E6C5-A11E-534F-A92A-A05330550BF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A3F370-5644-0545-A5D8-95E03C5C7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AFAANZ Forum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6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780160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1636776"/>
            <a:ext cx="3566160" cy="2049399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79392" y="3679334"/>
            <a:ext cx="3582073" cy="2063100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3683000"/>
            <a:ext cx="3566160" cy="2059433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D50968-2440-3B43-AD3A-9DED17BFF30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79392" y="1637322"/>
            <a:ext cx="3582073" cy="2042011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A815EB8-459D-6447-995E-71AD9F1743E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861465" y="1636776"/>
            <a:ext cx="3590623" cy="2048257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3DEDB3-CB8D-134C-A2A4-DD1A97442C5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861465" y="3685033"/>
            <a:ext cx="3590623" cy="2057400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4459DFE8-3502-704B-8EEE-DEF0B479392D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CA7B30-F0C0-B444-8FAD-E07917DCA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A7DB94B-D2C7-2343-B66C-A785C193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AFAANZ Forum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0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7541"/>
            <a:ext cx="7574314" cy="797523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88603" y="4045965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E5639F-BC0B-4F4B-B21B-6615FC21FDC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44208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DE4CFE-5015-1F4E-AE20-6BBC2948AD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66400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A3B6E67-1E67-5A41-A48D-70542D4DCD5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87051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C739BE0-C2A7-7048-A7CC-6EA32385D3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10795" y="4045964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89AA33-BE6F-184B-A8BB-024EA6EE482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31446" y="4045963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37A4A0F8-DC45-C145-BED2-E020BF44796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BB4B78-462E-CA47-8C74-FCB5A12E3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D2E0E12-4DA0-D54B-85B4-ACFFEAD8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AFAANZ Forum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59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10326658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2037935"/>
            <a:ext cx="10957594" cy="4081404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4A774342-138D-214F-B8E9-2E36E1B2BF69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41CA3-E603-F740-905B-12EF2357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767ADF-03F7-5546-BD4C-A8933766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AFAANZ Forum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08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59C330-434D-E849-BBE8-5105B5C59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84913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EDAEB-3873-A64C-85D5-7E8C880A4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54EBF-1938-C84A-803A-757B761696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4800" y="0"/>
            <a:ext cx="42672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8520DE-9604-514D-9A44-1CC3729B9F8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67432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AU" sz="18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C88E77-BEE2-DA40-B2E6-05EFC6AAE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3680" y="899160"/>
            <a:ext cx="4706112" cy="4706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DC96F-C448-614E-8174-1B06105B4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6150" y="3323714"/>
            <a:ext cx="3142674" cy="267475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16168" y="3730752"/>
            <a:ext cx="2596896" cy="192938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49D9A90A-FF31-AE4E-9330-E3C22A2AD184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D80189-2331-1C4E-BA26-E680ECE427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C599299-D890-1844-BA86-F332213E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AFAANZ Forum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35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252000" indent="-25200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lang="en-AU" sz="20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4B0225-642E-1945-A72C-FDE0EA1156AB}"/>
              </a:ext>
            </a:extLst>
          </p:cNvPr>
          <p:cNvSpPr/>
          <p:nvPr userDrawn="1"/>
        </p:nvSpPr>
        <p:spPr>
          <a:xfrm>
            <a:off x="6745065" y="902525"/>
            <a:ext cx="4544568" cy="4544568"/>
          </a:xfrm>
          <a:prstGeom prst="ellipse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40F22F-9302-9242-AE23-805D6B33CACA}"/>
              </a:ext>
            </a:extLst>
          </p:cNvPr>
          <p:cNvSpPr/>
          <p:nvPr userDrawn="1"/>
        </p:nvSpPr>
        <p:spPr>
          <a:xfrm>
            <a:off x="6745065" y="1412776"/>
            <a:ext cx="4544568" cy="454456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5566" y="1413164"/>
            <a:ext cx="4545992" cy="36100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0DD5607-CC42-0F4C-82B1-A03EEA5D025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3A423-2EB0-2E4E-9089-32AC046E3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40F2D6F-D9AD-3E4A-B7F5-5C7FA6FD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AFAANZ Forum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0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7272562" cy="735509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591056"/>
            <a:ext cx="3441226" cy="45171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E7939EE-90DA-F744-AA9C-873317A84C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91787" y="1591056"/>
            <a:ext cx="3699485" cy="4517136"/>
          </a:xfrm>
          <a:noFill/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AU" sz="1500" smtClean="0">
                <a:effectLst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C36813-81EB-FF44-80A5-9DB5E58FE5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10727" y="886968"/>
            <a:ext cx="3355849" cy="5047487"/>
          </a:xfrm>
        </p:spPr>
        <p:txBody>
          <a:bodyPr/>
          <a:lstStyle>
            <a:lvl1pPr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2C11886D-89B2-504E-B4A9-DA5CC32B966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328C8C-815F-0F4E-A7EF-48E988A83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7EACF17-2650-D543-9001-515AC367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AFAANZ Forum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73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EE050-3323-1242-B34C-E3F02BDAF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7"/>
            <a:ext cx="12192000" cy="68546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452" y="2470591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90452" y="3690731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EA474E-6B4A-A34F-8B82-43E3885687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D74A7-5BDD-6A4F-B249-910440AD9E9A}"/>
              </a:ext>
            </a:extLst>
          </p:cNvPr>
          <p:cNvSpPr txBox="1"/>
          <p:nvPr userDrawn="1"/>
        </p:nvSpPr>
        <p:spPr>
          <a:xfrm>
            <a:off x="619685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9912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7672F-B535-3A4B-B6AA-0248282CE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142"/>
          <a:stretch/>
        </p:blipFill>
        <p:spPr>
          <a:xfrm>
            <a:off x="5869458" y="0"/>
            <a:ext cx="63225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1FD67-3299-CA49-B972-E63A734FFB5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99370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39B732-97F5-8142-946C-460DAD575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B5CED-F544-F742-9789-3164A6A500D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58885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08152-A3CE-E74C-8704-ED0CA74E8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4100E-027F-E643-8E48-32B4F0C8F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8459" y="2122361"/>
            <a:ext cx="5592436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98459" y="3360789"/>
            <a:ext cx="5592436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7304E-0E27-AF47-BD7A-0A8B3B31A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2849" y="707332"/>
            <a:ext cx="748146" cy="709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341A3-F22A-8F43-98A2-33A1DF177A0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11428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D1BC1-E025-444C-8AF7-7073AD63E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E7675C-6DEA-C64E-B08C-308DFE305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2913"/>
          <a:stretch/>
        </p:blipFill>
        <p:spPr>
          <a:xfrm>
            <a:off x="5231876" y="0"/>
            <a:ext cx="696012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ACA62-DF63-8843-8E8F-B9AB1BB33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" t="16357" r="64276" b="14639"/>
          <a:stretch/>
        </p:blipFill>
        <p:spPr>
          <a:xfrm>
            <a:off x="0" y="1121790"/>
            <a:ext cx="4355184" cy="4732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81518" y="2498992"/>
            <a:ext cx="5001987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81518" y="3719134"/>
            <a:ext cx="5001987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FE1CD8-BE7B-7148-B92F-9AD3A34842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729" y="3073460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9BCF3-1CEC-C54E-9F13-52C0CB0B91B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58083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EBFDD8-EC75-B848-849F-4A4FDCBEA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E9B96-EBE3-814D-974D-1590FC711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3031" y="1819374"/>
            <a:ext cx="5775315" cy="3714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239D5-010D-1E4E-80AB-B1E4BBE78A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800" y="709435"/>
            <a:ext cx="1828800" cy="433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234101" cy="1220142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3904488"/>
            <a:ext cx="7234101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A8120-416B-C447-8D5E-C8576FEACE1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73655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95B59D-032C-CD4A-B177-5223D666C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7429" y="2495810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17429" y="3715952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FE1C7-3397-A040-96F0-BC5CC70D1A6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87730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10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1063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AFAANZ Forum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FA37-3D95-DD4F-A79E-5508DFB6D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6" r:id="rId3"/>
    <p:sldLayoutId id="2147483707" r:id="rId4"/>
    <p:sldLayoutId id="2147483708" r:id="rId5"/>
    <p:sldLayoutId id="2147483685" r:id="rId6"/>
    <p:sldLayoutId id="2147483687" r:id="rId7"/>
    <p:sldLayoutId id="214748368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693" r:id="rId15"/>
    <p:sldLayoutId id="2147483699" r:id="rId16"/>
    <p:sldLayoutId id="2147483700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gov.a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jpg"/><Relationship Id="rId5" Type="http://schemas.openxmlformats.org/officeDocument/2006/relationships/hyperlink" Target="https://iteachaccounting.com/" TargetMode="External"/><Relationship Id="rId4" Type="http://schemas.openxmlformats.org/officeDocument/2006/relationships/hyperlink" Target="https://www.data.gov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ython.org/" TargetMode="External"/><Relationship Id="rId3" Type="http://schemas.openxmlformats.org/officeDocument/2006/relationships/hyperlink" Target="https://powerbi.microsoft.com/" TargetMode="External"/><Relationship Id="rId7" Type="http://schemas.openxmlformats.org/officeDocument/2006/relationships/hyperlink" Target="https://www.r-project.org/" TargetMode="External"/><Relationship Id="rId2" Type="http://schemas.openxmlformats.org/officeDocument/2006/relationships/hyperlink" Target="https://www.tableau.com/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sas.com/" TargetMode="External"/><Relationship Id="rId5" Type="http://schemas.openxmlformats.org/officeDocument/2006/relationships/hyperlink" Target="https://www.sap.com/" TargetMode="External"/><Relationship Id="rId4" Type="http://schemas.openxmlformats.org/officeDocument/2006/relationships/hyperlink" Target="https://www.qlik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FF95E-677F-7A4E-B747-51D5CA7A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analytics in the accounting classroom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AE347-2A2D-C74D-B6B1-01534B8E0C6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AU" dirty="0"/>
              <a:t>David Bond</a:t>
            </a:r>
          </a:p>
          <a:p>
            <a:r>
              <a:rPr lang="en-AU" dirty="0"/>
              <a:t>UTS Business School</a:t>
            </a:r>
          </a:p>
        </p:txBody>
      </p:sp>
    </p:spTree>
    <p:extLst>
      <p:ext uri="{BB962C8B-B14F-4D97-AF65-F5344CB8AC3E}">
        <p14:creationId xmlns:p14="http://schemas.microsoft.com/office/powerpoint/2010/main" val="124789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660AD-FBD3-F04E-B706-26249F90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A1F778-F6E4-694E-947D-49D6E458C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67990" y="979714"/>
            <a:ext cx="8386352" cy="4286581"/>
          </a:xfrm>
        </p:spPr>
        <p:txBody>
          <a:bodyPr/>
          <a:lstStyle/>
          <a:p>
            <a:r>
              <a:rPr lang="en-US" sz="3200" dirty="0"/>
              <a:t>“Business analytics is concerned with the extensive use of data, statistical and quantitative analysis, explanatory and predictive models, and fact-based management to drive decisions and actions.” </a:t>
            </a:r>
          </a:p>
          <a:p>
            <a:r>
              <a:rPr lang="en-US" sz="3200" dirty="0"/>
              <a:t>(Davenport and Harris, 2007)</a:t>
            </a:r>
          </a:p>
        </p:txBody>
      </p:sp>
    </p:spTree>
    <p:extLst>
      <p:ext uri="{BB962C8B-B14F-4D97-AF65-F5344CB8AC3E}">
        <p14:creationId xmlns:p14="http://schemas.microsoft.com/office/powerpoint/2010/main" val="284727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1FB5-25FF-504B-B27D-DAF3DF13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Analytics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660AD-FBD3-F04E-B706-26249F90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112004831"/>
              </p:ext>
            </p:extLst>
          </p:nvPr>
        </p:nvGraphicFramePr>
        <p:xfrm>
          <a:off x="464695" y="719666"/>
          <a:ext cx="1130058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287383" y="1384663"/>
            <a:ext cx="11652068" cy="4387487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ounded Rectangle 5"/>
          <p:cNvSpPr/>
          <p:nvPr/>
        </p:nvSpPr>
        <p:spPr>
          <a:xfrm>
            <a:off x="4827542" y="533237"/>
            <a:ext cx="2571750" cy="9334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00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5890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1FB5-25FF-504B-B27D-DAF3DF13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Analytics – Context 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660AD-FBD3-F04E-B706-26249F90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4" y="1466686"/>
            <a:ext cx="11239333" cy="4630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99403" y="5966786"/>
            <a:ext cx="29658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https://www.foxsports.com.au/afl/stats/teams</a:t>
            </a:r>
          </a:p>
        </p:txBody>
      </p:sp>
    </p:spTree>
    <p:extLst>
      <p:ext uri="{BB962C8B-B14F-4D97-AF65-F5344CB8AC3E}">
        <p14:creationId xmlns:p14="http://schemas.microsoft.com/office/powerpoint/2010/main" val="3345953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1FB5-25FF-504B-B27D-DAF3DF13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Analytics – Data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CFF80-056A-BD47-9463-BFEB77AE8A0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AU" sz="2000" dirty="0"/>
              <a:t>Australia - Data.gov.au - </a:t>
            </a:r>
            <a:r>
              <a:rPr lang="en-AU" sz="2000" dirty="0">
                <a:hlinkClick r:id="rId3"/>
              </a:rPr>
              <a:t>https://data.gov.au/</a:t>
            </a:r>
            <a:endParaRPr lang="en-AU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36F09-3350-7F4D-8990-0659A7629C0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AU" sz="2000" dirty="0"/>
              <a:t>US – Data.gov </a:t>
            </a:r>
            <a:r>
              <a:rPr lang="en-AU" sz="2000" dirty="0">
                <a:hlinkClick r:id="rId4"/>
              </a:rPr>
              <a:t>https://www.data.gov/</a:t>
            </a:r>
            <a:r>
              <a:rPr lang="en-AU" sz="200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F959A-1610-9445-A221-17E50828348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AU" sz="2000" dirty="0"/>
              <a:t>I Teach Accounting </a:t>
            </a:r>
            <a:r>
              <a:rPr lang="en-AU" sz="2000" dirty="0">
                <a:hlinkClick r:id="rId5"/>
              </a:rPr>
              <a:t>https://iteachaccounting.com/</a:t>
            </a:r>
            <a:r>
              <a:rPr lang="en-AU" sz="2000" dirty="0"/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660AD-FBD3-F04E-B706-26249F90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85" y="2294675"/>
            <a:ext cx="4015317" cy="2594087"/>
          </a:xfrm>
        </p:spPr>
      </p:pic>
    </p:spTree>
    <p:extLst>
      <p:ext uri="{BB962C8B-B14F-4D97-AF65-F5344CB8AC3E}">
        <p14:creationId xmlns:p14="http://schemas.microsoft.com/office/powerpoint/2010/main" val="704461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F55C-9F47-B34C-B7FE-66CFC9BD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Analytics – 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53F59-D69F-1D46-88DC-7DD4A238711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AU" sz="2400" dirty="0"/>
              <a:t>Tableau - </a:t>
            </a:r>
            <a:r>
              <a:rPr lang="en-AU" sz="2400" dirty="0">
                <a:hlinkClick r:id="rId2"/>
              </a:rPr>
              <a:t>https://www.tableau.com</a:t>
            </a:r>
            <a:r>
              <a:rPr lang="en-AU" sz="2400" dirty="0"/>
              <a:t> </a:t>
            </a:r>
          </a:p>
          <a:p>
            <a:r>
              <a:rPr lang="en-AU" sz="2400" dirty="0"/>
              <a:t>Power BI - </a:t>
            </a:r>
            <a:r>
              <a:rPr lang="en-AU" sz="2400" dirty="0">
                <a:hlinkClick r:id="rId3"/>
              </a:rPr>
              <a:t>https://powerbi.microsoft.com/</a:t>
            </a:r>
            <a:r>
              <a:rPr lang="en-AU" sz="2400" dirty="0"/>
              <a:t> </a:t>
            </a:r>
          </a:p>
          <a:p>
            <a:r>
              <a:rPr lang="en-AU" sz="2400" dirty="0" err="1"/>
              <a:t>QlikView</a:t>
            </a:r>
            <a:r>
              <a:rPr lang="en-AU" sz="2400" dirty="0"/>
              <a:t> - </a:t>
            </a:r>
            <a:r>
              <a:rPr lang="en-AU" sz="2400" dirty="0">
                <a:hlinkClick r:id="rId4"/>
              </a:rPr>
              <a:t>https://www.qlik.com</a:t>
            </a:r>
            <a:r>
              <a:rPr lang="en-AU" sz="2400" dirty="0"/>
              <a:t> </a:t>
            </a:r>
          </a:p>
          <a:p>
            <a:r>
              <a:rPr lang="en-AU" sz="2400" dirty="0"/>
              <a:t>SAP - </a:t>
            </a:r>
            <a:r>
              <a:rPr lang="en-AU" sz="2400" dirty="0">
                <a:hlinkClick r:id="rId5"/>
              </a:rPr>
              <a:t>https://www.sap.com</a:t>
            </a:r>
            <a:r>
              <a:rPr lang="en-AU" sz="2400" dirty="0"/>
              <a:t> </a:t>
            </a:r>
          </a:p>
          <a:p>
            <a:r>
              <a:rPr lang="en-AU" sz="2400" dirty="0"/>
              <a:t>SAS - </a:t>
            </a:r>
            <a:r>
              <a:rPr lang="en-AU" sz="2400" dirty="0">
                <a:hlinkClick r:id="rId6"/>
              </a:rPr>
              <a:t>https://www.sas.com</a:t>
            </a:r>
            <a:r>
              <a:rPr lang="en-AU" sz="2400" dirty="0"/>
              <a:t> </a:t>
            </a:r>
          </a:p>
          <a:p>
            <a:r>
              <a:rPr lang="en-AU" sz="2400" dirty="0"/>
              <a:t>R - </a:t>
            </a:r>
            <a:r>
              <a:rPr lang="en-AU" sz="2400" dirty="0">
                <a:hlinkClick r:id="rId7"/>
              </a:rPr>
              <a:t>https://www.r-project.org/</a:t>
            </a:r>
            <a:r>
              <a:rPr lang="en-AU" sz="2400" dirty="0"/>
              <a:t> </a:t>
            </a:r>
          </a:p>
          <a:p>
            <a:r>
              <a:rPr lang="en-AU" sz="2400" dirty="0"/>
              <a:t>Python - </a:t>
            </a:r>
            <a:r>
              <a:rPr lang="en-AU" sz="2400" dirty="0">
                <a:hlinkClick r:id="rId8"/>
              </a:rPr>
              <a:t>https://www.python.org/</a:t>
            </a:r>
            <a:r>
              <a:rPr lang="en-AU" sz="2400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30505-3675-394D-B797-BC695DF8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Analytics tools</a:t>
            </a:r>
          </a:p>
        </p:txBody>
      </p:sp>
    </p:spTree>
    <p:extLst>
      <p:ext uri="{BB962C8B-B14F-4D97-AF65-F5344CB8AC3E}">
        <p14:creationId xmlns:p14="http://schemas.microsoft.com/office/powerpoint/2010/main" val="2544937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1FB5-25FF-504B-B27D-DAF3DF13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Analytics – Communication 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660AD-FBD3-F04E-B706-26249F90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75396" y="5623872"/>
            <a:ext cx="16706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hlinkClick r:id="rId3"/>
              </a:rPr>
              <a:t>https://www.canva.com</a:t>
            </a:r>
            <a:r>
              <a:rPr lang="en-AU" sz="11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2" y="2259090"/>
            <a:ext cx="6111902" cy="3361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33" y="1466687"/>
            <a:ext cx="6120847" cy="35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29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1FB5-25FF-504B-B27D-DAF3DF13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Analytics – Influence 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660AD-FBD3-F04E-B706-26249F90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5" y="1562100"/>
            <a:ext cx="5083629" cy="3389086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26A1F778-F6E4-694E-947D-49D6E458C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0328" y="3172617"/>
            <a:ext cx="6583679" cy="2484053"/>
          </a:xfrm>
        </p:spPr>
        <p:txBody>
          <a:bodyPr/>
          <a:lstStyle/>
          <a:p>
            <a:r>
              <a:rPr lang="en-US" dirty="0"/>
              <a:t>“Exploiting vast new flows of information can radically improve your company’s performance. But first you’ll have to change your decision-making culture.”</a:t>
            </a:r>
          </a:p>
          <a:p>
            <a:r>
              <a:rPr lang="en-US" dirty="0"/>
              <a:t>(McAfee and </a:t>
            </a:r>
            <a:r>
              <a:rPr lang="en-US" dirty="0" err="1"/>
              <a:t>Brynjolfsson</a:t>
            </a:r>
            <a:r>
              <a:rPr lang="en-US" dirty="0"/>
              <a:t>, 2012)</a:t>
            </a:r>
          </a:p>
        </p:txBody>
      </p:sp>
    </p:spTree>
    <p:extLst>
      <p:ext uri="{BB962C8B-B14F-4D97-AF65-F5344CB8AC3E}">
        <p14:creationId xmlns:p14="http://schemas.microsoft.com/office/powerpoint/2010/main" val="2554971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1FB5-25FF-504B-B27D-DAF3DF13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Analytics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660AD-FBD3-F04E-B706-26249F90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112004831"/>
              </p:ext>
            </p:extLst>
          </p:nvPr>
        </p:nvGraphicFramePr>
        <p:xfrm>
          <a:off x="464695" y="719666"/>
          <a:ext cx="1130058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287383" y="1384663"/>
            <a:ext cx="11652068" cy="4387487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ounded Rectangle 5"/>
          <p:cNvSpPr/>
          <p:nvPr/>
        </p:nvSpPr>
        <p:spPr>
          <a:xfrm>
            <a:off x="4827542" y="533237"/>
            <a:ext cx="2571750" cy="9334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00" dirty="0"/>
              <a:t>Context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40738" y="4979632"/>
            <a:ext cx="6945358" cy="93345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00" b="1" dirty="0">
                <a:solidFill>
                  <a:schemeClr val="tx1"/>
                </a:solidFill>
              </a:rPr>
              <a:t>Question – What should we focus on?</a:t>
            </a:r>
          </a:p>
        </p:txBody>
      </p:sp>
    </p:spTree>
    <p:extLst>
      <p:ext uri="{BB962C8B-B14F-4D97-AF65-F5344CB8AC3E}">
        <p14:creationId xmlns:p14="http://schemas.microsoft.com/office/powerpoint/2010/main" val="402421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88BB-BE8D-4F4A-9A21-30576B2C4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Curriculum – UTS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A8DD3-A2F0-764E-93F3-1D6818D72B4D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sz="2000" dirty="0"/>
              <a:t>Financial Accounting</a:t>
            </a:r>
          </a:p>
          <a:p>
            <a:pPr>
              <a:lnSpc>
                <a:spcPct val="100000"/>
              </a:lnSpc>
            </a:pPr>
            <a:r>
              <a:rPr lang="en-AU" dirty="0"/>
              <a:t>Accounting Standards &amp; Regulations</a:t>
            </a:r>
          </a:p>
          <a:p>
            <a:pPr>
              <a:lnSpc>
                <a:spcPct val="100000"/>
              </a:lnSpc>
            </a:pPr>
            <a:r>
              <a:rPr lang="en-AU" dirty="0"/>
              <a:t>Accounting for Business Combinations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450BBB-46CD-8344-9D55-56A4F69EB0C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AU" sz="4000" dirty="0">
                <a:solidFill>
                  <a:schemeClr val="bg1"/>
                </a:solidFill>
              </a:rPr>
              <a:t>Accounting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9CAA5A-C0CC-2244-A0D2-6CBBB02EEA84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sz="2000" dirty="0"/>
              <a:t>Audit</a:t>
            </a:r>
          </a:p>
          <a:p>
            <a:pPr>
              <a:lnSpc>
                <a:spcPct val="100000"/>
              </a:lnSpc>
            </a:pPr>
            <a:r>
              <a:rPr lang="en-AU" sz="1400" dirty="0"/>
              <a:t>Assurance Services and Audit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A5E426-D4E1-384C-A350-D8065605F060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sz="2000" dirty="0"/>
              <a:t>Management Accounting</a:t>
            </a:r>
          </a:p>
          <a:p>
            <a:pPr>
              <a:lnSpc>
                <a:spcPct val="100000"/>
              </a:lnSpc>
            </a:pPr>
            <a:r>
              <a:rPr lang="en-AU" sz="1400" dirty="0"/>
              <a:t>Cost Management Systems</a:t>
            </a:r>
          </a:p>
          <a:p>
            <a:pPr>
              <a:lnSpc>
                <a:spcPct val="100000"/>
              </a:lnSpc>
            </a:pPr>
            <a:r>
              <a:rPr lang="en-AU" dirty="0"/>
              <a:t>Management Decisions and Control</a:t>
            </a:r>
            <a:endParaRPr lang="en-AU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8DF280-435E-5C43-B883-BD1D8DF65E5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sz="2000" dirty="0"/>
              <a:t>Law</a:t>
            </a:r>
          </a:p>
          <a:p>
            <a:pPr>
              <a:lnSpc>
                <a:spcPct val="100000"/>
              </a:lnSpc>
            </a:pPr>
            <a:r>
              <a:rPr lang="en-AU" dirty="0"/>
              <a:t>Applied Company Law</a:t>
            </a:r>
          </a:p>
          <a:p>
            <a:pPr>
              <a:lnSpc>
                <a:spcPct val="100000"/>
              </a:lnSpc>
            </a:pPr>
            <a:r>
              <a:rPr lang="en-AU" dirty="0"/>
              <a:t>Taxation Law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5D8824-8228-A44C-8973-4FBAF2982B1E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AU" sz="1900" dirty="0"/>
              <a:t>Financial Statement Analysis</a:t>
            </a:r>
          </a:p>
          <a:p>
            <a:pPr>
              <a:lnSpc>
                <a:spcPct val="100000"/>
              </a:lnSpc>
            </a:pPr>
            <a:r>
              <a:rPr lang="en-AU" sz="1400" dirty="0"/>
              <a:t>Financial Statement Analysis (capstone)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610989D-DFF5-C34E-A09E-3759A5FF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640738" y="3273390"/>
            <a:ext cx="6945358" cy="93345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00" b="1" dirty="0">
                <a:solidFill>
                  <a:schemeClr val="tx1"/>
                </a:solidFill>
              </a:rPr>
              <a:t>Question – Should analytics be embedded or stand-alone?</a:t>
            </a:r>
          </a:p>
        </p:txBody>
      </p:sp>
    </p:spTree>
    <p:extLst>
      <p:ext uri="{BB962C8B-B14F-4D97-AF65-F5344CB8AC3E}">
        <p14:creationId xmlns:p14="http://schemas.microsoft.com/office/powerpoint/2010/main" val="11449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AU" sz="2800" dirty="0"/>
              <a:t>“HBR Guide to – Data Analytics Basics for Managers” </a:t>
            </a:r>
          </a:p>
          <a:p>
            <a:r>
              <a:rPr lang="en-AU" sz="2800" dirty="0"/>
              <a:t>“Managerial Analytics” Michael Watson and Derek Nelson</a:t>
            </a:r>
          </a:p>
          <a:p>
            <a:r>
              <a:rPr lang="en-AU" sz="2800" dirty="0"/>
              <a:t>“Business Analytics” Jeffrey </a:t>
            </a:r>
            <a:r>
              <a:rPr lang="en-AU" sz="2800" dirty="0" err="1"/>
              <a:t>Camm</a:t>
            </a:r>
            <a:r>
              <a:rPr lang="en-AU" sz="2800" dirty="0"/>
              <a:t> et al.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29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AFAANZ Forum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28C2C5-E117-724D-BC7F-1633C203A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4" y="1054536"/>
            <a:ext cx="11584007" cy="44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64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26D2-D9B8-DF45-B669-B2C0DC43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is changing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44B3C-029B-254A-A763-93D7DB8C678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AU" sz="2000" dirty="0"/>
              <a:t>Data</a:t>
            </a:r>
            <a:endParaRPr lang="en-AU" sz="1600" dirty="0"/>
          </a:p>
          <a:p>
            <a:r>
              <a:rPr lang="en-AU" dirty="0"/>
              <a:t>The amount of data being generated is massive, and increasingly rapidly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48A511-8381-F641-8F83-EAA0A90D06D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AU" sz="2000" dirty="0"/>
              <a:t>Automation</a:t>
            </a:r>
          </a:p>
          <a:p>
            <a:r>
              <a:rPr lang="en-AU" dirty="0"/>
              <a:t>Human tasks are being automated in a variety of contexts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AE6B7F-55D7-DD47-9C33-BBC4B95A793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AU" sz="2000" dirty="0"/>
              <a:t>Partners</a:t>
            </a:r>
            <a:endParaRPr lang="en-AU" sz="1600" dirty="0"/>
          </a:p>
          <a:p>
            <a:r>
              <a:rPr lang="en-AU" dirty="0"/>
              <a:t>“What the organisation is really looking for from accountants or finance staff is to give insights into the business that can help improve decisions.” </a:t>
            </a:r>
          </a:p>
          <a:p>
            <a:r>
              <a:rPr lang="en-AU" dirty="0"/>
              <a:t>Aaron McEwan, Gartner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9106D1C5-623D-9E4E-A795-BAF73B7E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637E46-2B5C-FF41-94B1-F0BCFAA2E7D2}"/>
              </a:ext>
            </a:extLst>
          </p:cNvPr>
          <p:cNvSpPr txBox="1"/>
          <p:nvPr/>
        </p:nvSpPr>
        <p:spPr>
          <a:xfrm>
            <a:off x="5330200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icon to insert your image. See instructions on Slide 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561CC-7616-2746-8667-01A637CCA508}"/>
              </a:ext>
            </a:extLst>
          </p:cNvPr>
          <p:cNvSpPr txBox="1"/>
          <p:nvPr/>
        </p:nvSpPr>
        <p:spPr>
          <a:xfrm>
            <a:off x="9120336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con to insert your image. See instructions on Slide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16603B-8E08-6B49-BDEB-8BCFCC5AC568}"/>
              </a:ext>
            </a:extLst>
          </p:cNvPr>
          <p:cNvSpPr txBox="1"/>
          <p:nvPr/>
        </p:nvSpPr>
        <p:spPr>
          <a:xfrm>
            <a:off x="1506342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icon to insert your image. See instructions on Slide 18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prstGeom prst="ellipse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1853"/>
          <a:stretch>
            <a:fillRect/>
          </a:stretch>
        </p:blipFill>
        <p:spPr>
          <a:prstGeom prst="ellipse">
            <a:avLst/>
          </a:prstGeom>
        </p:spPr>
      </p:pic>
      <p:pic>
        <p:nvPicPr>
          <p:cNvPr id="18" name="Picture Placeholder 17"/>
          <p:cNvPicPr>
            <a:picLocks noGrp="1" noChangeAspect="1"/>
          </p:cNvPicPr>
          <p:nvPr>
            <p:ph type="pic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r="21831"/>
          <a:stretch>
            <a:fillRect/>
          </a:stretch>
        </p:blipFill>
        <p:spPr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3471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9106D1C5-623D-9E4E-A795-BAF73B7E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637E46-2B5C-FF41-94B1-F0BCFAA2E7D2}"/>
              </a:ext>
            </a:extLst>
          </p:cNvPr>
          <p:cNvSpPr txBox="1"/>
          <p:nvPr/>
        </p:nvSpPr>
        <p:spPr>
          <a:xfrm>
            <a:off x="5330200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icon to insert your image. See instructions on Slide 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561CC-7616-2746-8667-01A637CCA508}"/>
              </a:ext>
            </a:extLst>
          </p:cNvPr>
          <p:cNvSpPr txBox="1"/>
          <p:nvPr/>
        </p:nvSpPr>
        <p:spPr>
          <a:xfrm>
            <a:off x="9120336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con to insert your image. See instructions on Slide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16603B-8E08-6B49-BDEB-8BCFCC5AC568}"/>
              </a:ext>
            </a:extLst>
          </p:cNvPr>
          <p:cNvSpPr txBox="1"/>
          <p:nvPr/>
        </p:nvSpPr>
        <p:spPr>
          <a:xfrm>
            <a:off x="1506342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icon to insert your image. See instructions on Slide 18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29" y="166277"/>
            <a:ext cx="9474173" cy="587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8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26D2-D9B8-DF45-B669-B2C0DC43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is changing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44B3C-029B-254A-A763-93D7DB8C678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AU" sz="2000" dirty="0"/>
              <a:t>Data</a:t>
            </a:r>
            <a:endParaRPr lang="en-AU" sz="1600" dirty="0"/>
          </a:p>
          <a:p>
            <a:r>
              <a:rPr lang="en-AU" dirty="0"/>
              <a:t>The amount of data being generated is massive, and increasingly rapidly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48A511-8381-F641-8F83-EAA0A90D06D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AU" sz="2000" dirty="0"/>
              <a:t>Automation</a:t>
            </a:r>
          </a:p>
          <a:p>
            <a:r>
              <a:rPr lang="en-AU" dirty="0"/>
              <a:t>Human tasks are being automated in a variety of contexts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AE6B7F-55D7-DD47-9C33-BBC4B95A793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AU" sz="2000" dirty="0"/>
              <a:t>Partners</a:t>
            </a:r>
            <a:endParaRPr lang="en-AU" sz="1600" dirty="0"/>
          </a:p>
          <a:p>
            <a:r>
              <a:rPr lang="en-AU" dirty="0"/>
              <a:t>“What the organisation is really looking for from accountants or finance staff is to give insights into the business that can help improve decisions.” </a:t>
            </a:r>
          </a:p>
          <a:p>
            <a:r>
              <a:rPr lang="en-AU" dirty="0"/>
              <a:t>Aaron McEwan, Gartner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9106D1C5-623D-9E4E-A795-BAF73B7E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637E46-2B5C-FF41-94B1-F0BCFAA2E7D2}"/>
              </a:ext>
            </a:extLst>
          </p:cNvPr>
          <p:cNvSpPr txBox="1"/>
          <p:nvPr/>
        </p:nvSpPr>
        <p:spPr>
          <a:xfrm>
            <a:off x="5330200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icon to insert your image. See instructions on Slide 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561CC-7616-2746-8667-01A637CCA508}"/>
              </a:ext>
            </a:extLst>
          </p:cNvPr>
          <p:cNvSpPr txBox="1"/>
          <p:nvPr/>
        </p:nvSpPr>
        <p:spPr>
          <a:xfrm>
            <a:off x="9120336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con to insert your image. See instructions on Slide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16603B-8E08-6B49-BDEB-8BCFCC5AC568}"/>
              </a:ext>
            </a:extLst>
          </p:cNvPr>
          <p:cNvSpPr txBox="1"/>
          <p:nvPr/>
        </p:nvSpPr>
        <p:spPr>
          <a:xfrm>
            <a:off x="1506342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icon to insert your image. See instructions on Slide 18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prstGeom prst="ellipse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1853"/>
          <a:stretch>
            <a:fillRect/>
          </a:stretch>
        </p:blipFill>
        <p:spPr>
          <a:prstGeom prst="ellipse">
            <a:avLst/>
          </a:prstGeom>
        </p:spPr>
      </p:pic>
      <p:pic>
        <p:nvPicPr>
          <p:cNvPr id="18" name="Picture Placeholder 17"/>
          <p:cNvPicPr>
            <a:picLocks noGrp="1" noChangeAspect="1"/>
          </p:cNvPicPr>
          <p:nvPr>
            <p:ph type="pic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r="21831"/>
          <a:stretch>
            <a:fillRect/>
          </a:stretch>
        </p:blipFill>
        <p:spPr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91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Volvo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AU" sz="2800" dirty="0"/>
              <a:t>Senior accountants for Volvo Group used to spend </a:t>
            </a:r>
            <a:r>
              <a:rPr lang="en-AU" sz="3200" b="1" dirty="0"/>
              <a:t>4 full days </a:t>
            </a:r>
            <a:r>
              <a:rPr lang="en-AU" sz="2800" dirty="0"/>
              <a:t>every month validating financial reports coming in from business units and operations around the world.</a:t>
            </a:r>
          </a:p>
          <a:p>
            <a:r>
              <a:rPr lang="en-AU" sz="2800" dirty="0"/>
              <a:t>Robotic Process Automation (RPA) does this in </a:t>
            </a:r>
            <a:r>
              <a:rPr lang="en-AU" sz="3200" b="1" dirty="0"/>
              <a:t>2 minutes</a:t>
            </a:r>
            <a:r>
              <a:rPr lang="en-AU" sz="2800" dirty="0"/>
              <a:t>. </a:t>
            </a:r>
          </a:p>
          <a:p>
            <a:pPr lvl="1"/>
            <a:r>
              <a:rPr lang="en-AU" sz="2800" dirty="0"/>
              <a:t>Acuity (December 2018 – January 2019)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233350"/>
            <a:ext cx="3339581" cy="18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1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26D2-D9B8-DF45-B669-B2C0DC43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is changing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44B3C-029B-254A-A763-93D7DB8C678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AU" sz="2000" dirty="0"/>
              <a:t>Data</a:t>
            </a:r>
            <a:endParaRPr lang="en-AU" sz="1600" dirty="0"/>
          </a:p>
          <a:p>
            <a:r>
              <a:rPr lang="en-AU" dirty="0"/>
              <a:t>The amount of data being generated is massive, and increasingly rapidly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48A511-8381-F641-8F83-EAA0A90D06D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AU" sz="2000" dirty="0"/>
              <a:t>Automation</a:t>
            </a:r>
          </a:p>
          <a:p>
            <a:r>
              <a:rPr lang="en-AU" dirty="0"/>
              <a:t>Human tasks are being automated in a variety of contexts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AE6B7F-55D7-DD47-9C33-BBC4B95A793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AU" sz="2000" dirty="0"/>
              <a:t>Partners</a:t>
            </a:r>
            <a:endParaRPr lang="en-AU" sz="1600" dirty="0"/>
          </a:p>
          <a:p>
            <a:r>
              <a:rPr lang="en-AU" dirty="0"/>
              <a:t>“What the organisation is really looking for from accountants or finance staff is to give insights into the business that can help improve decisions.” </a:t>
            </a:r>
          </a:p>
          <a:p>
            <a:r>
              <a:rPr lang="en-AU" dirty="0"/>
              <a:t>Aaron McEwan, Gartner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9106D1C5-623D-9E4E-A795-BAF73B7E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637E46-2B5C-FF41-94B1-F0BCFAA2E7D2}"/>
              </a:ext>
            </a:extLst>
          </p:cNvPr>
          <p:cNvSpPr txBox="1"/>
          <p:nvPr/>
        </p:nvSpPr>
        <p:spPr>
          <a:xfrm>
            <a:off x="5330200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icon to insert your image. See instructions on Slide 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561CC-7616-2746-8667-01A637CCA508}"/>
              </a:ext>
            </a:extLst>
          </p:cNvPr>
          <p:cNvSpPr txBox="1"/>
          <p:nvPr/>
        </p:nvSpPr>
        <p:spPr>
          <a:xfrm>
            <a:off x="9120336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con to insert your image. See instructions on Slide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16603B-8E08-6B49-BDEB-8BCFCC5AC568}"/>
              </a:ext>
            </a:extLst>
          </p:cNvPr>
          <p:cNvSpPr txBox="1"/>
          <p:nvPr/>
        </p:nvSpPr>
        <p:spPr>
          <a:xfrm>
            <a:off x="1506342" y="2141608"/>
            <a:ext cx="1627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Delete this blue circle and click icon to insert your image. See instructions on Slide 18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prstGeom prst="ellipse">
            <a:avLst/>
          </a:prstGeom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r="21853"/>
          <a:stretch>
            <a:fillRect/>
          </a:stretch>
        </p:blipFill>
        <p:spPr>
          <a:prstGeom prst="ellipse">
            <a:avLst/>
          </a:prstGeom>
        </p:spPr>
      </p:pic>
      <p:pic>
        <p:nvPicPr>
          <p:cNvPr id="18" name="Picture Placeholder 17"/>
          <p:cNvPicPr>
            <a:picLocks noGrp="1" noChangeAspect="1"/>
          </p:cNvPicPr>
          <p:nvPr>
            <p:ph type="pic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r="21831"/>
          <a:stretch>
            <a:fillRect/>
          </a:stretch>
        </p:blipFill>
        <p:spPr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6118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28C2C5-E117-724D-BC7F-1633C203A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323378"/>
            <a:ext cx="7731447" cy="59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73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1FB5-25FF-504B-B27D-DAF3DF13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Analytics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CFF80-056A-BD47-9463-BFEB77AE8A0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AU" sz="2000" dirty="0"/>
              <a:t>Descriptive analytics – describe/report/visualise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36F09-3350-7F4D-8990-0659A7629C0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AU" sz="2000" dirty="0">
                <a:solidFill>
                  <a:schemeClr val="bg1"/>
                </a:solidFill>
              </a:rPr>
              <a:t>Predictive analytics – anticipate trends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DF959A-1610-9445-A221-17E50828348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AU" sz="2000" dirty="0"/>
              <a:t>Prescriptive analytics – guide decision making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660AD-FBD3-F04E-B706-26249F90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AFAANZ Forum 2019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A1F778-F6E4-694E-947D-49D6E458C5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“Analytics, the scientific process of transforming data into insight for making better decisions.” INFORMS</a:t>
            </a:r>
          </a:p>
        </p:txBody>
      </p:sp>
    </p:spTree>
    <p:extLst>
      <p:ext uri="{BB962C8B-B14F-4D97-AF65-F5344CB8AC3E}">
        <p14:creationId xmlns:p14="http://schemas.microsoft.com/office/powerpoint/2010/main" val="1662192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11">
      <a:dk1>
        <a:srgbClr val="000000"/>
      </a:dk1>
      <a:lt1>
        <a:srgbClr val="FFFFFF"/>
      </a:lt1>
      <a:dk2>
        <a:srgbClr val="323232"/>
      </a:dk2>
      <a:lt2>
        <a:srgbClr val="B2B2B2"/>
      </a:lt2>
      <a:accent1>
        <a:srgbClr val="0F4BEB"/>
      </a:accent1>
      <a:accent2>
        <a:srgbClr val="FF2305"/>
      </a:accent2>
      <a:accent3>
        <a:srgbClr val="000000"/>
      </a:accent3>
      <a:accent4>
        <a:srgbClr val="FAF528"/>
      </a:accent4>
      <a:accent5>
        <a:srgbClr val="09D369"/>
      </a:accent5>
      <a:accent6>
        <a:srgbClr val="FF9600"/>
      </a:accent6>
      <a:hlink>
        <a:srgbClr val="00B7E0"/>
      </a:hlink>
      <a:folHlink>
        <a:srgbClr val="00B7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500 UTS Additional Branded Templates PPT 16x9_Bv2" id="{EB039CC6-8CB9-C24A-A749-50853131CC6F}" vid="{C4909B0C-217E-B842-A58C-94EA4BEBE0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UTS Branded Templates PPT 16x9_B_FA</Template>
  <TotalTime>164</TotalTime>
  <Words>1026</Words>
  <Application>Microsoft Office PowerPoint</Application>
  <PresentationFormat>Widescreen</PresentationFormat>
  <Paragraphs>171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Helvetica</vt:lpstr>
      <vt:lpstr>Office Theme</vt:lpstr>
      <vt:lpstr>Data analytics in the accounting classroom</vt:lpstr>
      <vt:lpstr>PowerPoint Presentation</vt:lpstr>
      <vt:lpstr>The world is changing</vt:lpstr>
      <vt:lpstr>PowerPoint Presentation</vt:lpstr>
      <vt:lpstr>The world is changing</vt:lpstr>
      <vt:lpstr>Volvo Group</vt:lpstr>
      <vt:lpstr>The world is changing</vt:lpstr>
      <vt:lpstr>PowerPoint Presentation</vt:lpstr>
      <vt:lpstr>Business Analytics </vt:lpstr>
      <vt:lpstr>PowerPoint Presentation</vt:lpstr>
      <vt:lpstr>Business Analytics </vt:lpstr>
      <vt:lpstr>Business Analytics – Context  </vt:lpstr>
      <vt:lpstr>Business Analytics – Data </vt:lpstr>
      <vt:lpstr>Business Analytics – Analysis</vt:lpstr>
      <vt:lpstr>Business Analytics – Communication  </vt:lpstr>
      <vt:lpstr>Business Analytics – Influence  </vt:lpstr>
      <vt:lpstr>Business Analytics </vt:lpstr>
      <vt:lpstr>Accounting Curriculum – UTS </vt:lpstr>
      <vt:lpstr>Resources</vt:lpstr>
    </vt:vector>
  </TitlesOfParts>
  <Company>University of Technology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Heading</dc:title>
  <dc:creator>David Bond</dc:creator>
  <cp:lastModifiedBy>Admin</cp:lastModifiedBy>
  <cp:revision>23</cp:revision>
  <dcterms:created xsi:type="dcterms:W3CDTF">2019-11-17T08:31:06Z</dcterms:created>
  <dcterms:modified xsi:type="dcterms:W3CDTF">2019-11-20T23:58:23Z</dcterms:modified>
</cp:coreProperties>
</file>