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26"/>
  </p:notesMasterIdLst>
  <p:handoutMasterIdLst>
    <p:handoutMasterId r:id="rId27"/>
  </p:handoutMasterIdLst>
  <p:sldIdLst>
    <p:sldId id="271" r:id="rId2"/>
    <p:sldId id="328" r:id="rId3"/>
    <p:sldId id="329" r:id="rId4"/>
    <p:sldId id="330" r:id="rId5"/>
    <p:sldId id="331" r:id="rId6"/>
    <p:sldId id="332" r:id="rId7"/>
    <p:sldId id="334" r:id="rId8"/>
    <p:sldId id="350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9" r:id="rId21"/>
    <p:sldId id="346" r:id="rId22"/>
    <p:sldId id="347" r:id="rId23"/>
    <p:sldId id="348" r:id="rId24"/>
    <p:sldId id="351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5"/>
    <p:restoredTop sz="94674"/>
  </p:normalViewPr>
  <p:slideViewPr>
    <p:cSldViewPr>
      <p:cViewPr varScale="1">
        <p:scale>
          <a:sx n="70" d="100"/>
          <a:sy n="70" d="100"/>
        </p:scale>
        <p:origin x="3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88D9351-6E7F-304B-BA5D-C5359CDE47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7E4D4D77-7AA3-D549-85E3-494DB08B53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7469625F-F111-D847-B562-F953C64ED9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18232845-E2A5-EB4C-9F6C-27C7BCDD9C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CFFA54A-5E93-4E62-9226-43F18EAD56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778C7D3-FDFD-2C4B-A928-842F3B231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509DF54-D6C4-9245-BDE9-F7195B1F5B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BE192D0-435A-4EF4-9206-13B304E193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585B8A31-6FCF-AA4C-AC94-67C7420EC6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C8E574D6-D68A-D246-BEC7-E741E47CFB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87ECAE42-55F0-1F4A-B8F7-CD62A7CD7B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5A5C603-1C44-4A23-A5B0-FAC6F5F77A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MS PGothic" panose="020B0600070205080204" pitchFamily="34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005A8D87-236E-481A-A33E-5C4C4076B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3742EF-BFD7-4BF1-A995-A3C29BB8861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EB77F2B-C806-4150-92D1-6C47B23B76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E67F509-0CDB-4BD7-95B2-70BF3E0A8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A5F615DA-C154-4593-B956-20753C7B9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9C0149-B15A-4C54-832B-E728C19A8BE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4818" name="Rectangle 1026">
            <a:extLst>
              <a:ext uri="{FF2B5EF4-FFF2-40B4-BE49-F238E27FC236}">
                <a16:creationId xmlns:a16="http://schemas.microsoft.com/office/drawing/2014/main" id="{9EAEAB4E-664D-468A-8C0F-5CA6E7A64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>
            <a:extLst>
              <a:ext uri="{FF2B5EF4-FFF2-40B4-BE49-F238E27FC236}">
                <a16:creationId xmlns:a16="http://schemas.microsoft.com/office/drawing/2014/main" id="{01A61B83-A00D-4915-8DC1-65D0CB56D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65E5ABD7-78CE-4E9A-843C-EA6B2D7A63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247738-1CCD-49DE-9B4E-A1335BCA5312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66" name="Rectangle 1026">
            <a:extLst>
              <a:ext uri="{FF2B5EF4-FFF2-40B4-BE49-F238E27FC236}">
                <a16:creationId xmlns:a16="http://schemas.microsoft.com/office/drawing/2014/main" id="{6328B772-1C9B-4E80-B38B-A6C15B17B7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1027">
            <a:extLst>
              <a:ext uri="{FF2B5EF4-FFF2-40B4-BE49-F238E27FC236}">
                <a16:creationId xmlns:a16="http://schemas.microsoft.com/office/drawing/2014/main" id="{E2EBE876-B309-472D-84A3-E7F538B09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28F42030-2EAA-4B83-B7E1-B29FFAF55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48D8170-7B3A-4905-B634-A1C9C47CA4B4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8D0B0747-0C02-482B-B886-4778862C18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A4FEC2C2-A860-41BC-8CA3-99C98E794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C3FD9CF-C745-4961-8666-151BE14A33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3F6A822-57F0-45FF-B0C2-212D3CA51FB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77728E42-75A4-41FF-9AA3-4274E68A4C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E852C0E6-C910-4D3E-84DD-97C1B4EB8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28EF4856-024C-4BF5-B600-8F3E86591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D154FD-60B3-4714-AD4D-D4470352FCDB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3010" name="Rectangle 1026">
            <a:extLst>
              <a:ext uri="{FF2B5EF4-FFF2-40B4-BE49-F238E27FC236}">
                <a16:creationId xmlns:a16="http://schemas.microsoft.com/office/drawing/2014/main" id="{D44E892F-6DB3-4DE5-A2EB-29E74F7E31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1027">
            <a:extLst>
              <a:ext uri="{FF2B5EF4-FFF2-40B4-BE49-F238E27FC236}">
                <a16:creationId xmlns:a16="http://schemas.microsoft.com/office/drawing/2014/main" id="{584EF69E-2A18-4ABD-B1BA-84B5A48AF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156E9E3A-67BB-494A-8922-7D8CCD09B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BC3B83E-358A-4072-8C53-5027D71683A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5058" name="Rectangle 1026">
            <a:extLst>
              <a:ext uri="{FF2B5EF4-FFF2-40B4-BE49-F238E27FC236}">
                <a16:creationId xmlns:a16="http://schemas.microsoft.com/office/drawing/2014/main" id="{E5B7F3C8-20C5-4536-876C-CD99A990F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1027">
            <a:extLst>
              <a:ext uri="{FF2B5EF4-FFF2-40B4-BE49-F238E27FC236}">
                <a16:creationId xmlns:a16="http://schemas.microsoft.com/office/drawing/2014/main" id="{596171E3-30B3-4AEC-8446-B1CB6E06E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905FC646-7EF5-4613-A474-749128391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670EEF-052C-4902-B712-7D0AC51CE00D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7106" name="Rectangle 1026">
            <a:extLst>
              <a:ext uri="{FF2B5EF4-FFF2-40B4-BE49-F238E27FC236}">
                <a16:creationId xmlns:a16="http://schemas.microsoft.com/office/drawing/2014/main" id="{D585A40E-D93C-4AD2-84C4-FF98145643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1027">
            <a:extLst>
              <a:ext uri="{FF2B5EF4-FFF2-40B4-BE49-F238E27FC236}">
                <a16:creationId xmlns:a16="http://schemas.microsoft.com/office/drawing/2014/main" id="{48D4AB67-5C2F-4DA3-BEE0-D07C1E4EB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1745D04F-FD16-4C5A-9D14-FCC17AB267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4280C12-95CC-4F3C-86EF-FF992AA1ED90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9154" name="Rectangle 1026">
            <a:extLst>
              <a:ext uri="{FF2B5EF4-FFF2-40B4-BE49-F238E27FC236}">
                <a16:creationId xmlns:a16="http://schemas.microsoft.com/office/drawing/2014/main" id="{501451F7-35E5-4D30-9E5F-AD75F9BAC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1027">
            <a:extLst>
              <a:ext uri="{FF2B5EF4-FFF2-40B4-BE49-F238E27FC236}">
                <a16:creationId xmlns:a16="http://schemas.microsoft.com/office/drawing/2014/main" id="{ECA69880-804B-467E-8B51-71B7003B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86AFCE43-1D37-45BC-8373-406101D74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5767D7-A69A-4FCC-A296-2FE3880A095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44EF7B02-3F18-4E51-88E1-2E8DCA9F7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DB7EAE9A-7127-45DF-8409-33D27CF9D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2A4A8C60-C2C7-4ADB-9017-786561E66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A55AD0-F05F-4F00-9BE8-538E556B9123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8FA29B78-7F12-49CE-89EE-7589BBE912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042C3440-3D92-43C7-A60D-6CAAD50A5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BFE1DF51-E973-4D43-B7B2-94A5E19756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3FBA93-A6D4-453F-8BA8-3FE39952385D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CCA0F85F-589E-47D8-84F2-42FD417319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83D70126-BBAD-43A6-9190-72D3602E0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51395F63-E8A8-48D9-BA45-372F060B8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226F21D-9293-4961-BA4A-BCA7607747C8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5298" name="Rectangle 1026">
            <a:extLst>
              <a:ext uri="{FF2B5EF4-FFF2-40B4-BE49-F238E27FC236}">
                <a16:creationId xmlns:a16="http://schemas.microsoft.com/office/drawing/2014/main" id="{7C044573-0E84-4BF1-BA82-90DD20D22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1027">
            <a:extLst>
              <a:ext uri="{FF2B5EF4-FFF2-40B4-BE49-F238E27FC236}">
                <a16:creationId xmlns:a16="http://schemas.microsoft.com/office/drawing/2014/main" id="{63ACCC4F-5913-4885-8476-FCAE81355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AC5488AF-15CC-42B0-A5F5-DAAFAB3CC2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5DE270-04D2-43F3-AE9B-0C38273FC541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7346" name="Rectangle 1026">
            <a:extLst>
              <a:ext uri="{FF2B5EF4-FFF2-40B4-BE49-F238E27FC236}">
                <a16:creationId xmlns:a16="http://schemas.microsoft.com/office/drawing/2014/main" id="{94233103-CDCB-4A55-851B-D02439B3C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1027">
            <a:extLst>
              <a:ext uri="{FF2B5EF4-FFF2-40B4-BE49-F238E27FC236}">
                <a16:creationId xmlns:a16="http://schemas.microsoft.com/office/drawing/2014/main" id="{BE427506-2981-4CFE-BB40-DC27A9E6B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7AD2D7D1-CFCD-432C-99B8-5A5952715B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5BAFD9-BC4F-49FD-ACA4-9D5D41F7027A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D04D6752-AA1C-478E-973F-6C6E500DEC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3EE73361-A0C1-4876-AE9E-7F87681BC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F1A91E7C-BD3A-4781-A907-83DC461F4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A544A18-231A-42BC-B8AB-353B8BB734F0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61442" name="Rectangle 1026">
            <a:extLst>
              <a:ext uri="{FF2B5EF4-FFF2-40B4-BE49-F238E27FC236}">
                <a16:creationId xmlns:a16="http://schemas.microsoft.com/office/drawing/2014/main" id="{EE117D76-517C-4B8C-9505-616013994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1027">
            <a:extLst>
              <a:ext uri="{FF2B5EF4-FFF2-40B4-BE49-F238E27FC236}">
                <a16:creationId xmlns:a16="http://schemas.microsoft.com/office/drawing/2014/main" id="{14E95854-E32E-4272-8DAF-F4A463C28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96844062-1B77-4538-A76E-260590A57A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676084A-C290-43FD-944B-C768D91F410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F647B26A-A72F-4A11-8867-58C7C4893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>
            <a:extLst>
              <a:ext uri="{FF2B5EF4-FFF2-40B4-BE49-F238E27FC236}">
                <a16:creationId xmlns:a16="http://schemas.microsoft.com/office/drawing/2014/main" id="{1CF43A3F-EE2F-4647-8990-BF246D545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C7A2A47-1163-49A0-BBAB-7A297487C2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B25FC2-924E-4012-B801-6C779FB737B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342E841E-3BB7-48FA-A4DB-AFD2C0544F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2B1B3346-4F66-41EE-8A4D-5C1411AED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59DDCA51-4BA3-483E-92C2-D83CA5D93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6995D74-B144-4968-A621-EC33D9452EAA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4578" name="Rectangle 1026">
            <a:extLst>
              <a:ext uri="{FF2B5EF4-FFF2-40B4-BE49-F238E27FC236}">
                <a16:creationId xmlns:a16="http://schemas.microsoft.com/office/drawing/2014/main" id="{6111235C-AC6F-4792-9323-5FB35896D0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>
            <a:extLst>
              <a:ext uri="{FF2B5EF4-FFF2-40B4-BE49-F238E27FC236}">
                <a16:creationId xmlns:a16="http://schemas.microsoft.com/office/drawing/2014/main" id="{605A3680-0FBD-4D96-B179-007EDC56C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DCB37AF5-DDF4-4411-A2A4-0EA5B7B89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79DC44-5153-401D-AB46-7D47795D1C47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048722C6-3EF6-4507-BF83-23BF355DF8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42A175F6-D579-4075-8CA6-BF7824012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C49C5C25-1180-42BF-9798-54FA975DE2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3B6913-9E82-411B-A071-4F3EE3300B7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485148AC-8BC2-45AA-B3F1-5227DC6C4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7A08BC12-A02F-4885-B3C6-185CB1F7A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27C3F959-8910-4A11-B089-D2C5C85FEF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358F7F-DC1C-497B-A98C-33E3C3CE6C42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A3048200-5B7C-4D88-8A86-739844A635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151DDD90-2F5D-4DF8-B433-7A06B906F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6A28DB7F-1F9E-42C8-8ACB-A5A68BDA7A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EF3812-249A-4DBE-8E93-6CA2EA0FF96E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2770" name="Rectangle 1026">
            <a:extLst>
              <a:ext uri="{FF2B5EF4-FFF2-40B4-BE49-F238E27FC236}">
                <a16:creationId xmlns:a16="http://schemas.microsoft.com/office/drawing/2014/main" id="{F89A9ACF-5199-4C2B-B4A1-813AD4AD8A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1027">
            <a:extLst>
              <a:ext uri="{FF2B5EF4-FFF2-40B4-BE49-F238E27FC236}">
                <a16:creationId xmlns:a16="http://schemas.microsoft.com/office/drawing/2014/main" id="{609F4CF9-3F36-422E-BD63-8FD6EF14F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________________________________________________________________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8D7F6-F058-481C-98EA-C7919A858B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0E9B1C-FA9F-4122-9A5E-DDB6CA175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20C69D-3AFB-4106-B736-F0BB53B8C7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E2DD7-A9EF-4B7A-9800-55D8BD78BF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96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025167-A6FB-4068-88CF-840C4348B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DF9A94-03C9-482A-99AE-58B42A9DB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CAA858-4FC0-49E3-B3FE-6FF4D8FA00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C3A6C-4CC1-4852-B3E0-3405D79D9F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24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95400"/>
            <a:ext cx="19431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676900" cy="4800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E46636-B753-463E-A65E-CDEB165CA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FB540-C205-4E34-B16E-FCA1491BF3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D87977-1469-4421-B826-8D647599D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02741-89F0-418C-A182-5E23F1E237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794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A6F02C-E33C-40C8-8973-D4C9F6243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46FA06-1429-4424-A767-BB5DEAC1F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84E0D-EC3D-4235-8358-9AC694C61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F571C-0109-4AD4-BB5A-8EB47E5960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502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85AB38-3BE6-40E7-ADB1-0736C0AAB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CB8199-2C4E-47E7-82A4-787724C20A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5DF0C3-6D09-4BFB-92C7-09F5F8EB6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19C13-8367-4827-8639-FE8FC5D72F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864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49F158-B549-4E7D-849D-DCF99EF60E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EE7DE5-DD9A-4B51-B2FE-FCE8FED86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2147E3-4DF0-4869-84E6-A86B62C22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18397-4D1A-4662-A5F1-261B394C4C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4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2E3781-0762-46BE-95D3-E29E15C64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883937-8B57-4012-A753-863B987EF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0A05A7-7035-4C3B-A7C2-4205B8D24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5241-A17A-427A-99D9-377E1021BC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650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81DCB3-F814-4374-A74F-5B10DB3A3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E712F-16AE-4BB0-BEBE-326DE587C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997D86-1F98-466E-B7D3-2758BE5A0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12340-BCF9-4E6A-A71B-1C9B2BC6A1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935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11F1CD0-3F8F-4F98-8F00-A99973E46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C7C6B6-5C1B-4D54-8DE8-9611F72B0D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06B0B9-D297-4E94-ADC3-71013DBE8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40E2F-51C3-4A30-BDA2-BEA32C1C36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194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AEECBD-1138-4F73-B728-82A4C1390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124392-D4F2-44BB-9751-89271ECAED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EFA877-1ABA-42EB-9605-0763489CBB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C73D6-990F-48B5-9F8C-69D1491A7D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010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C5E582-1B99-4CB8-AB87-CAD6D2AC2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BE5FAE-7676-4BDF-8CBC-B8BD5FC9FF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949AF2-DC49-447A-B8D9-5E9D0822D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C1D88-60A5-4727-A4E7-C3E2625679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754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4956C4-5747-457F-9DD1-F9ECC519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D977B8-3335-4E1D-B062-971E0BE5E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B95B68F6-E7FB-AE45-8DF4-D4DF4E8DC6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4EC25E3C-ABC1-D64E-B6C6-4134DC05CE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2" name="Rectangle 6">
            <a:extLst>
              <a:ext uri="{FF2B5EF4-FFF2-40B4-BE49-F238E27FC236}">
                <a16:creationId xmlns:a16="http://schemas.microsoft.com/office/drawing/2014/main" id="{F3ED1A23-0136-E947-9F7B-598AA0ABA7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0AA41C9-6FBB-4C5B-A312-DE66C0A800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7" descr="pan view slide top">
            <a:extLst>
              <a:ext uri="{FF2B5EF4-FFF2-40B4-BE49-F238E27FC236}">
                <a16:creationId xmlns:a16="http://schemas.microsoft.com/office/drawing/2014/main" id="{9455C9AC-D6D3-4B73-8F50-7BE7DEAFE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8">
            <a:extLst>
              <a:ext uri="{FF2B5EF4-FFF2-40B4-BE49-F238E27FC236}">
                <a16:creationId xmlns:a16="http://schemas.microsoft.com/office/drawing/2014/main" id="{410FBEF4-C68C-41A8-AD3A-ED910B4CF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MS PGothic" panose="020B0600070205080204" pitchFamily="34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MS PGothic" panose="020B0600070205080204" pitchFamily="34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MS PGothic" panose="020B0600070205080204" pitchFamily="34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MS PGothic" panose="020B0600070205080204" pitchFamily="34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CBA71C4-08A2-5946-A27A-523819B7D1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848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Financial Accounting Standards and the Conceptual Framework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9AFADD99-0317-4AD9-82A8-973954B307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76300" y="3505200"/>
            <a:ext cx="7467600" cy="17526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AFAANZ - 2019</a:t>
            </a:r>
          </a:p>
          <a:p>
            <a:pPr eaLnBrk="1" hangingPunct="1"/>
            <a:r>
              <a:rPr lang="en-US" altLang="en-US"/>
              <a:t>Wayne Landsman</a:t>
            </a:r>
          </a:p>
          <a:p>
            <a:pPr eaLnBrk="1" hangingPunct="1"/>
            <a:r>
              <a:rPr lang="en-US" altLang="en-US"/>
              <a:t>University of North Carolina at Chapel Hill</a:t>
            </a:r>
          </a:p>
          <a:p>
            <a:pPr eaLnBrk="1" hangingPunct="1"/>
            <a:r>
              <a:rPr lang="en-US" altLang="en-US"/>
              <a:t>Kenan-Flagler Business School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026">
            <a:extLst>
              <a:ext uri="{FF2B5EF4-FFF2-40B4-BE49-F238E27FC236}">
                <a16:creationId xmlns:a16="http://schemas.microsoft.com/office/drawing/2014/main" id="{D286E11E-41F3-46A2-B9CD-3CD87FDE8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33794" name="Rectangle 1027">
            <a:extLst>
              <a:ext uri="{FF2B5EF4-FFF2-40B4-BE49-F238E27FC236}">
                <a16:creationId xmlns:a16="http://schemas.microsoft.com/office/drawing/2014/main" id="{2BD2FDE0-EDA8-4F10-9BF8-1AF0B581F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3152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Asset and liability method: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At exercise: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Liability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Par, APIC (or TS)*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* Will be recognized at FV because ESO liability is at FV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026">
            <a:extLst>
              <a:ext uri="{FF2B5EF4-FFF2-40B4-BE49-F238E27FC236}">
                <a16:creationId xmlns:a16="http://schemas.microsoft.com/office/drawing/2014/main" id="{F7B14D79-EC2B-4DB8-9CC7-EC2D1E7F4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19306F4C-8F1C-224A-8C3C-F1C0BA83C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Case 2, Leases</a:t>
            </a:r>
          </a:p>
          <a:p>
            <a:pPr lvl="1" eaLnBrk="1" hangingPunct="1">
              <a:defRPr/>
            </a:pPr>
            <a:r>
              <a:rPr lang="en-US" altLang="en-US" sz="2400" dirty="0"/>
              <a:t>SFAS 13, ASC 842, and IFRS 16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sz="2400" dirty="0"/>
          </a:p>
          <a:p>
            <a:pPr eaLnBrk="1" hangingPunct="1">
              <a:defRPr/>
            </a:pPr>
            <a:r>
              <a:rPr lang="en-US" sz="2800" dirty="0"/>
              <a:t>Bowman, Robert G. "The debt equivalence of leases: An empirical investigation." </a:t>
            </a:r>
            <a:r>
              <a:rPr lang="en-US" sz="2800" i="1" dirty="0"/>
              <a:t>Accounting Review</a:t>
            </a:r>
            <a:r>
              <a:rPr lang="en-US" sz="2800" dirty="0"/>
              <a:t> (1980).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>
            <a:extLst>
              <a:ext uri="{FF2B5EF4-FFF2-40B4-BE49-F238E27FC236}">
                <a16:creationId xmlns:a16="http://schemas.microsoft.com/office/drawing/2014/main" id="{854BB67E-C9AA-4187-91DD-1B9FBF3D2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8F3ADB9E-435C-924D-AEAF-B7603E729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96200" cy="4876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dirty="0"/>
              <a:t>Requirements for capital lease treatment:</a:t>
            </a:r>
          </a:p>
          <a:p>
            <a:pPr eaLnBrk="1" hangingPunct="1">
              <a:defRPr/>
            </a:pPr>
            <a:r>
              <a:rPr lang="en-US" altLang="en-US" sz="2800" dirty="0"/>
              <a:t>Capital lease treatment is required if the lease is noncancelable and at least one of the four conditions is met:</a:t>
            </a:r>
          </a:p>
          <a:p>
            <a:pPr lvl="1" eaLnBrk="1" hangingPunct="1">
              <a:defRPr/>
            </a:pPr>
            <a:r>
              <a:rPr lang="en-US" altLang="en-US" sz="2400" dirty="0"/>
              <a:t>The lease transfers ownership to the lessee.</a:t>
            </a:r>
          </a:p>
          <a:p>
            <a:pPr lvl="1" eaLnBrk="1" hangingPunct="1">
              <a:defRPr/>
            </a:pPr>
            <a:r>
              <a:rPr lang="en-US" altLang="en-US" sz="2400" dirty="0"/>
              <a:t>The lease contains a bargain purchase option.</a:t>
            </a:r>
          </a:p>
          <a:p>
            <a:pPr lvl="1" eaLnBrk="1" hangingPunct="1">
              <a:defRPr/>
            </a:pPr>
            <a:r>
              <a:rPr lang="en-US" altLang="en-US" sz="2400" dirty="0"/>
              <a:t>The lease term is equal to 75% or more of the estimated useful life of the leased asset.  </a:t>
            </a:r>
          </a:p>
          <a:p>
            <a:pPr lvl="1" eaLnBrk="1" hangingPunct="1">
              <a:defRPr/>
            </a:pPr>
            <a:r>
              <a:rPr lang="en-US" altLang="en-US" sz="2400" dirty="0"/>
              <a:t>The present value of the minimum lease payments  equals or exceeds 90% of the fair value of the leased property.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026">
            <a:extLst>
              <a:ext uri="{FF2B5EF4-FFF2-40B4-BE49-F238E27FC236}">
                <a16:creationId xmlns:a16="http://schemas.microsoft.com/office/drawing/2014/main" id="{885FEF53-F303-430B-9651-B6ACCD94F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sp>
        <p:nvSpPr>
          <p:cNvPr id="39938" name="Rectangle 1027">
            <a:extLst>
              <a:ext uri="{FF2B5EF4-FFF2-40B4-BE49-F238E27FC236}">
                <a16:creationId xmlns:a16="http://schemas.microsoft.com/office/drawing/2014/main" id="{2145A7F4-3087-4D64-8DA2-1EECC54DB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400"/>
              <a:t>Spencer and Webb (2015) cites an SEC study from 2005 that notes the following: 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800" i="1"/>
              <a:t>“estimated that while 22 percent of issuers report capital leases totaling approximately $45 billion (undiscounted), 63 percent of issuers report off-balance sheet operating leases totaling approximately $1.25 trillion (undiscounted).” </a:t>
            </a:r>
          </a:p>
          <a:p>
            <a:pPr marL="0" indent="0" eaLnBrk="1" hangingPunct="1">
              <a:buFontTx/>
              <a:buNone/>
            </a:pPr>
            <a:endParaRPr lang="en-US" altLang="en-US" sz="2400" i="1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Spencer, Angela Wheeler, and Thomas Z. Webb. "Leases: A review of contemporary academic literature relating to lessees." </a:t>
            </a:r>
            <a:r>
              <a:rPr lang="en-US" altLang="en-US" sz="2400" i="1"/>
              <a:t>Accounting Horizons </a:t>
            </a:r>
            <a:r>
              <a:rPr lang="en-US" altLang="en-US" sz="2400"/>
              <a:t>(2015).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026">
            <a:extLst>
              <a:ext uri="{FF2B5EF4-FFF2-40B4-BE49-F238E27FC236}">
                <a16:creationId xmlns:a16="http://schemas.microsoft.com/office/drawing/2014/main" id="{51B37CCE-75AF-487B-A0C3-F5E960439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pic>
        <p:nvPicPr>
          <p:cNvPr id="41986" name="Picture 4">
            <a:extLst>
              <a:ext uri="{FF2B5EF4-FFF2-40B4-BE49-F238E27FC236}">
                <a16:creationId xmlns:a16="http://schemas.microsoft.com/office/drawing/2014/main" id="{E22E12D9-F275-4246-B53D-CCBB34405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600200"/>
            <a:ext cx="91217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014569-0F43-5141-A619-BFF61CED5A71}"/>
              </a:ext>
            </a:extLst>
          </p:cNvPr>
          <p:cNvSpPr/>
          <p:nvPr/>
        </p:nvSpPr>
        <p:spPr bwMode="auto">
          <a:xfrm>
            <a:off x="4191000" y="3810000"/>
            <a:ext cx="4724400" cy="228600"/>
          </a:xfrm>
          <a:prstGeom prst="rect">
            <a:avLst/>
          </a:prstGeom>
          <a:noFill/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F1FB11-982F-1940-BAEE-787DFCA849A2}"/>
              </a:ext>
            </a:extLst>
          </p:cNvPr>
          <p:cNvSpPr/>
          <p:nvPr/>
        </p:nvSpPr>
        <p:spPr bwMode="auto">
          <a:xfrm>
            <a:off x="4191000" y="3200400"/>
            <a:ext cx="4724400" cy="228600"/>
          </a:xfrm>
          <a:prstGeom prst="rect">
            <a:avLst/>
          </a:prstGeom>
          <a:noFill/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026">
            <a:extLst>
              <a:ext uri="{FF2B5EF4-FFF2-40B4-BE49-F238E27FC236}">
                <a16:creationId xmlns:a16="http://schemas.microsoft.com/office/drawing/2014/main" id="{1130E461-B3A9-427B-8659-E99C0AF0E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sp>
        <p:nvSpPr>
          <p:cNvPr id="44034" name="Rectangle 1027">
            <a:extLst>
              <a:ext uri="{FF2B5EF4-FFF2-40B4-BE49-F238E27FC236}">
                <a16:creationId xmlns:a16="http://schemas.microsoft.com/office/drawing/2014/main" id="{7F982F58-0B14-4D92-9A87-27F3AC489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513" y="4800600"/>
            <a:ext cx="8980487" cy="381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1700"/>
              <a:t>https://www.pwc.com/us/en/cfodirect/assets/pdf/accounting-guides/pwc-lease-accounting-guide.pdf</a:t>
            </a:r>
          </a:p>
        </p:txBody>
      </p:sp>
      <p:pic>
        <p:nvPicPr>
          <p:cNvPr id="44035" name="Picture 2">
            <a:extLst>
              <a:ext uri="{FF2B5EF4-FFF2-40B4-BE49-F238E27FC236}">
                <a16:creationId xmlns:a16="http://schemas.microsoft.com/office/drawing/2014/main" id="{98FA27BB-1564-4FE3-ADC1-D9485983B1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5707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026">
            <a:extLst>
              <a:ext uri="{FF2B5EF4-FFF2-40B4-BE49-F238E27FC236}">
                <a16:creationId xmlns:a16="http://schemas.microsoft.com/office/drawing/2014/main" id="{9916D4D2-0A05-4B07-B33B-21B7C06A5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pic>
        <p:nvPicPr>
          <p:cNvPr id="46082" name="Picture 4">
            <a:extLst>
              <a:ext uri="{FF2B5EF4-FFF2-40B4-BE49-F238E27FC236}">
                <a16:creationId xmlns:a16="http://schemas.microsoft.com/office/drawing/2014/main" id="{75900CCC-1542-46CE-B174-152C48DED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14216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5">
            <a:extLst>
              <a:ext uri="{FF2B5EF4-FFF2-40B4-BE49-F238E27FC236}">
                <a16:creationId xmlns:a16="http://schemas.microsoft.com/office/drawing/2014/main" id="{0E33756A-7C27-4354-9649-D96354ADC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35063"/>
            <a:ext cx="71421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026">
            <a:extLst>
              <a:ext uri="{FF2B5EF4-FFF2-40B4-BE49-F238E27FC236}">
                <a16:creationId xmlns:a16="http://schemas.microsoft.com/office/drawing/2014/main" id="{AE617A2C-2838-4F44-9948-645666211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2: Leases</a:t>
            </a:r>
          </a:p>
        </p:txBody>
      </p:sp>
      <p:pic>
        <p:nvPicPr>
          <p:cNvPr id="48130" name="Picture 4">
            <a:extLst>
              <a:ext uri="{FF2B5EF4-FFF2-40B4-BE49-F238E27FC236}">
                <a16:creationId xmlns:a16="http://schemas.microsoft.com/office/drawing/2014/main" id="{EAB9854F-C9AA-4168-BA69-E6C7CD588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743200"/>
            <a:ext cx="8755063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5">
            <a:extLst>
              <a:ext uri="{FF2B5EF4-FFF2-40B4-BE49-F238E27FC236}">
                <a16:creationId xmlns:a16="http://schemas.microsoft.com/office/drawing/2014/main" id="{A78FDF35-3D21-46B2-A0D8-8598773159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106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6">
            <a:extLst>
              <a:ext uri="{FF2B5EF4-FFF2-40B4-BE49-F238E27FC236}">
                <a16:creationId xmlns:a16="http://schemas.microsoft.com/office/drawing/2014/main" id="{8EF006BC-573B-4FF0-A44B-88AA4667C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3: Asset securitizations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34FA3DE3-C9A3-244E-BAB4-6756F7578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Case 3, Asset securitizations</a:t>
            </a:r>
          </a:p>
          <a:p>
            <a:pPr lvl="1" eaLnBrk="1" hangingPunct="1">
              <a:defRPr/>
            </a:pPr>
            <a:r>
              <a:rPr lang="en-US" altLang="en-US" sz="2400" dirty="0"/>
              <a:t>SFAS 144, 166, IAS 39, and SIC 12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027">
            <a:extLst>
              <a:ext uri="{FF2B5EF4-FFF2-40B4-BE49-F238E27FC236}">
                <a16:creationId xmlns:a16="http://schemas.microsoft.com/office/drawing/2014/main" id="{18053E0F-4AC0-4D3F-821F-B908999F80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Transfer to entity unrelated to the firm (record as sale):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400"/>
              <a:t>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Transferred assets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Gain (or Dr. Loss)</a:t>
            </a:r>
          </a:p>
          <a:p>
            <a:pPr marL="0" indent="0" eaLnBrk="1" hangingPunct="1">
              <a:buFontTx/>
              <a:buNone/>
            </a:pPr>
            <a:endParaRPr lang="en-US" altLang="en-US" sz="2800"/>
          </a:p>
          <a:p>
            <a:pPr marL="0" indent="0" eaLnBrk="1" hangingPunct="1">
              <a:buFontTx/>
              <a:buNone/>
            </a:pPr>
            <a:r>
              <a:rPr lang="en-US" altLang="en-US" sz="2800"/>
              <a:t>Transfer to entity controlled by the firm (record as loan):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Debt</a:t>
            </a:r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BDFBD109-55FA-3C45-AA9C-4DD45984B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"/>
            <a:ext cx="632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pitchFamily="-112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kern="0" dirty="0"/>
              <a:t>Case 3: Asset securitizations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26">
            <a:extLst>
              <a:ext uri="{FF2B5EF4-FFF2-40B4-BE49-F238E27FC236}">
                <a16:creationId xmlns:a16="http://schemas.microsoft.com/office/drawing/2014/main" id="{DEC00F6B-8016-424B-8DC3-F07858636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Financial Accounting Standards and the Conceptual Framework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E41584D5-818B-4C6E-9258-2295F965F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/>
            <a:r>
              <a:rPr lang="en-US" altLang="en-US" sz="2800"/>
              <a:t>Objective</a:t>
            </a:r>
          </a:p>
          <a:p>
            <a:pPr lvl="1" eaLnBrk="1" hangingPunct="1"/>
            <a:r>
              <a:rPr lang="en-US" altLang="en-US" sz="2400"/>
              <a:t>Provide financial information about the reporting entity that is useful to existing and potential investors, lenders, and other creditors in making decisions about providing resources to the entity.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7">
            <a:extLst>
              <a:ext uri="{FF2B5EF4-FFF2-40B4-BE49-F238E27FC236}">
                <a16:creationId xmlns:a16="http://schemas.microsoft.com/office/drawing/2014/main" id="{F8C86D50-39C8-0E4D-944F-CF0176D5C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4876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dirty="0"/>
              <a:t>US Rules Before the Financial Crisis (BFC)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/>
              <a:t>Sale accounting permitted if: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S-O legally relinquished control (</a:t>
            </a:r>
            <a:r>
              <a:rPr lang="en-US" sz="2800" dirty="0"/>
              <a:t>title transfer and no explicit repurchase agreements)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SPE had at least 3% equity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S-O owned less than a majority stake in the equity </a:t>
            </a:r>
            <a:r>
              <a:rPr lang="en-US" altLang="en-US" sz="2800" dirty="0"/>
              <a:t>	</a:t>
            </a:r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BDFBD109-55FA-3C45-AA9C-4DD45984B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"/>
            <a:ext cx="632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pitchFamily="-112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  <a:ea typeface="MS PGothic" panose="020B0600070205080204" pitchFamily="34" charset="-128"/>
                <a:cs typeface="ＭＳ Ｐゴシック" pitchFamily="-11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2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kern="0" dirty="0"/>
              <a:t>Case 3: Asset securitizations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026">
            <a:extLst>
              <a:ext uri="{FF2B5EF4-FFF2-40B4-BE49-F238E27FC236}">
                <a16:creationId xmlns:a16="http://schemas.microsoft.com/office/drawing/2014/main" id="{C00ABBAD-9388-408F-8C5B-9BD1E7990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3: Asset securitizations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0768F1CE-3B2B-C24F-A672-AF1F30F23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/>
              <a:t>Landsman, Peasnell, and Shakespeare (TAR 2008) finds evidence that investors value S-O bank equity as if SPE assets and liabilities are assets and liabilities of the bank. </a:t>
            </a:r>
          </a:p>
          <a:p>
            <a:pPr eaLnBrk="1" hangingPunct="1">
              <a:defRPr/>
            </a:pPr>
            <a:endParaRPr lang="en-US" altLang="en-US" sz="2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/>
              <a:t>Landsman, Wayne R., Kenneth V. Peasnell, and Catherine Shakespeare. "Are asset securitizations sales or loans?." </a:t>
            </a:r>
            <a:r>
              <a:rPr lang="en-US" altLang="en-US" sz="2800" i="1" dirty="0"/>
              <a:t>The Accounting Review </a:t>
            </a:r>
            <a:r>
              <a:rPr lang="en-US" altLang="en-US" sz="2800" dirty="0"/>
              <a:t>(2008).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026">
            <a:extLst>
              <a:ext uri="{FF2B5EF4-FFF2-40B4-BE49-F238E27FC236}">
                <a16:creationId xmlns:a16="http://schemas.microsoft.com/office/drawing/2014/main" id="{D2ACE645-7923-4A89-B827-2DA1146328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3: Asset securitizations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DAF0F975-64B8-6B45-9310-000E2E406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4876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/>
              <a:t>After Financial Crisis:</a:t>
            </a:r>
          </a:p>
          <a:p>
            <a:pPr marL="0" indent="0" eaLnBrk="1" hangingPunct="1">
              <a:buFontTx/>
              <a:buNone/>
              <a:defRPr/>
            </a:pPr>
            <a:endParaRPr lang="en-US" sz="2800" dirty="0"/>
          </a:p>
          <a:p>
            <a:pPr eaLnBrk="1" hangingPunct="1">
              <a:defRPr/>
            </a:pPr>
            <a:r>
              <a:rPr lang="en-US" sz="2800" dirty="0"/>
              <a:t>“Qualified” SPEs effectively eliminated. Effectively, this means that many more SPEs’ accounts must be consolidated with S-Os’.</a:t>
            </a:r>
          </a:p>
          <a:p>
            <a:pPr eaLnBrk="1" hangingPunct="1">
              <a:defRPr/>
            </a:pPr>
            <a:r>
              <a:rPr lang="en-US" sz="2800" dirty="0"/>
              <a:t>Tightens up consolidation requirements for Variable Interest Entities (an SPE structure).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026">
            <a:extLst>
              <a:ext uri="{FF2B5EF4-FFF2-40B4-BE49-F238E27FC236}">
                <a16:creationId xmlns:a16="http://schemas.microsoft.com/office/drawing/2014/main" id="{4EF7C67B-1752-4CDD-BF3D-CD8B053AC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3: Asset securitizations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B99D88C0-29FE-1A4B-81B9-441114CA4A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4876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/>
              <a:t>After Financial Crisis:</a:t>
            </a:r>
          </a:p>
          <a:p>
            <a:pPr marL="0" indent="0"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800" dirty="0"/>
              <a:t>Additional disclosures are required by the S-O, including</a:t>
            </a:r>
          </a:p>
          <a:p>
            <a:pPr marL="739775" indent="-336550" eaLnBrk="1" hangingPunct="1">
              <a:defRPr/>
            </a:pPr>
            <a:r>
              <a:rPr lang="en-US" sz="2400" dirty="0"/>
              <a:t>Nature and purpose of SPE or VIE.</a:t>
            </a:r>
          </a:p>
          <a:p>
            <a:pPr marL="739775" indent="-336550" eaLnBrk="1" hangingPunct="1">
              <a:defRPr/>
            </a:pPr>
            <a:r>
              <a:rPr lang="en-US" sz="2400" dirty="0"/>
              <a:t>Whether changes in financing of SPE by S-O have occurred subsequent to set-up of SPE.</a:t>
            </a:r>
          </a:p>
          <a:p>
            <a:pPr marL="739775" indent="-336550" eaLnBrk="1" hangingPunct="1">
              <a:defRPr/>
            </a:pPr>
            <a:r>
              <a:rPr lang="en-US" sz="2400" dirty="0"/>
              <a:t>Fair value of financial assets and liabilities </a:t>
            </a:r>
            <a:r>
              <a:rPr lang="en-US" sz="2400"/>
              <a:t>of SPE.</a:t>
            </a:r>
            <a:endParaRPr lang="en-US" sz="2400" dirty="0"/>
          </a:p>
          <a:p>
            <a:pPr marL="739775" indent="-336550" eaLnBrk="1" hangingPunct="1">
              <a:defRPr/>
            </a:pPr>
            <a:r>
              <a:rPr lang="en-US" sz="2400" dirty="0"/>
              <a:t>Arrangements that could require the S-O to provide financial support to VIE, including events or circumstances that could expose the enterprise to a loss.</a:t>
            </a:r>
          </a:p>
          <a:p>
            <a:pPr eaLnBrk="1" hangingPunct="1">
              <a:defRPr/>
            </a:pPr>
            <a:r>
              <a:rPr lang="en-US" sz="2800" dirty="0"/>
              <a:t>Consolidation rule changes went into effect 2010, but disclosures were required beginning 4th quarter 2008.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>
            <a:extLst>
              <a:ext uri="{FF2B5EF4-FFF2-40B4-BE49-F238E27FC236}">
                <a16:creationId xmlns:a16="http://schemas.microsoft.com/office/drawing/2014/main" id="{32EB0763-776C-4284-B6DA-58327C216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3200"/>
            <a:ext cx="7772400" cy="838200"/>
          </a:xfrm>
        </p:spPr>
        <p:txBody>
          <a:bodyPr/>
          <a:lstStyle/>
          <a:p>
            <a:r>
              <a:rPr lang="en-US" altLang="en-US"/>
              <a:t>THANK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>
            <a:extLst>
              <a:ext uri="{FF2B5EF4-FFF2-40B4-BE49-F238E27FC236}">
                <a16:creationId xmlns:a16="http://schemas.microsoft.com/office/drawing/2014/main" id="{78186FF6-1F77-4D66-8B49-D9DFB886F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Financial Accounting Standards and the Conceptual Framework</a:t>
            </a:r>
          </a:p>
        </p:txBody>
      </p:sp>
      <p:sp>
        <p:nvSpPr>
          <p:cNvPr id="19458" name="Rectangle 1027">
            <a:extLst>
              <a:ext uri="{FF2B5EF4-FFF2-40B4-BE49-F238E27FC236}">
                <a16:creationId xmlns:a16="http://schemas.microsoft.com/office/drawing/2014/main" id="{B36ED2DC-54D9-4813-9BF6-99C235F27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/>
            <a:r>
              <a:rPr lang="en-US" altLang="en-US" sz="2800"/>
              <a:t>Qualitative characteristics of Useful Financial Information</a:t>
            </a:r>
          </a:p>
          <a:p>
            <a:pPr lvl="1" eaLnBrk="1" hangingPunct="1"/>
            <a:r>
              <a:rPr lang="en-US" altLang="en-US" sz="2400"/>
              <a:t>Financial information must be relevant and</a:t>
            </a:r>
          </a:p>
          <a:p>
            <a:pPr lvl="1" eaLnBrk="1" hangingPunct="1"/>
            <a:r>
              <a:rPr lang="en-US" altLang="en-US" sz="2400"/>
              <a:t>Faithfully represent what it purports to represent.</a:t>
            </a:r>
          </a:p>
          <a:p>
            <a:pPr eaLnBrk="1" hangingPunct="1"/>
            <a:r>
              <a:rPr lang="en-US" altLang="en-US" sz="2800"/>
              <a:t>The usefulness of financial information is enhanced if it is</a:t>
            </a:r>
          </a:p>
          <a:p>
            <a:pPr lvl="1" eaLnBrk="1" hangingPunct="1"/>
            <a:r>
              <a:rPr lang="en-US" altLang="en-US" sz="2400"/>
              <a:t>Comparable</a:t>
            </a:r>
          </a:p>
          <a:p>
            <a:pPr lvl="1" eaLnBrk="1" hangingPunct="1"/>
            <a:r>
              <a:rPr lang="en-US" altLang="en-US" sz="2400"/>
              <a:t>Verifiable</a:t>
            </a:r>
          </a:p>
          <a:p>
            <a:pPr lvl="1" eaLnBrk="1" hangingPunct="1"/>
            <a:r>
              <a:rPr lang="en-US" altLang="en-US" sz="2400"/>
              <a:t>Timely</a:t>
            </a:r>
          </a:p>
          <a:p>
            <a:pPr lvl="1" eaLnBrk="1" hangingPunct="1"/>
            <a:r>
              <a:rPr lang="en-US" altLang="en-US" sz="2400"/>
              <a:t>Understandable.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26">
            <a:extLst>
              <a:ext uri="{FF2B5EF4-FFF2-40B4-BE49-F238E27FC236}">
                <a16:creationId xmlns:a16="http://schemas.microsoft.com/office/drawing/2014/main" id="{87D27532-4444-4931-A595-62F631195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Financial Accounting Standards and the Conceptual Framework</a:t>
            </a:r>
          </a:p>
        </p:txBody>
      </p:sp>
      <p:sp>
        <p:nvSpPr>
          <p:cNvPr id="21506" name="Rectangle 1027">
            <a:extLst>
              <a:ext uri="{FF2B5EF4-FFF2-40B4-BE49-F238E27FC236}">
                <a16:creationId xmlns:a16="http://schemas.microsoft.com/office/drawing/2014/main" id="{92AD3975-9049-4D84-AFCC-685B74F86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/>
            <a:r>
              <a:rPr lang="en-US" altLang="en-US" sz="2800"/>
              <a:t>Elements of Financial Statements</a:t>
            </a:r>
          </a:p>
          <a:p>
            <a:pPr lvl="1" eaLnBrk="1" hangingPunct="1"/>
            <a:r>
              <a:rPr lang="en-US" altLang="en-US" sz="2400"/>
              <a:t>Assets</a:t>
            </a:r>
          </a:p>
          <a:p>
            <a:pPr lvl="1" eaLnBrk="1" hangingPunct="1"/>
            <a:r>
              <a:rPr lang="en-US" altLang="en-US" sz="2400"/>
              <a:t>Liabilities</a:t>
            </a:r>
          </a:p>
          <a:p>
            <a:pPr lvl="1" eaLnBrk="1" hangingPunct="1"/>
            <a:r>
              <a:rPr lang="en-US" altLang="en-US" sz="2400"/>
              <a:t>Equity or net assets</a:t>
            </a:r>
          </a:p>
          <a:p>
            <a:pPr lvl="1" eaLnBrk="1" hangingPunct="1"/>
            <a:r>
              <a:rPr lang="en-US" altLang="en-US" sz="2400"/>
              <a:t>Comprehensive Income</a:t>
            </a:r>
          </a:p>
          <a:p>
            <a:pPr lvl="1" eaLnBrk="1" hangingPunct="1"/>
            <a:r>
              <a:rPr lang="en-US" altLang="en-US" sz="2400"/>
              <a:t>Revenues</a:t>
            </a:r>
          </a:p>
          <a:p>
            <a:pPr lvl="1" eaLnBrk="1" hangingPunct="1"/>
            <a:r>
              <a:rPr lang="en-US" altLang="en-US" sz="2400"/>
              <a:t>Expenses</a:t>
            </a:r>
          </a:p>
          <a:p>
            <a:pPr lvl="1" eaLnBrk="1" hangingPunct="1"/>
            <a:r>
              <a:rPr lang="en-US" altLang="en-US" sz="2400"/>
              <a:t>Gains</a:t>
            </a:r>
          </a:p>
          <a:p>
            <a:pPr lvl="1" eaLnBrk="1" hangingPunct="1"/>
            <a:r>
              <a:rPr lang="en-US" altLang="en-US" sz="2400"/>
              <a:t>Losses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26">
            <a:extLst>
              <a:ext uri="{FF2B5EF4-FFF2-40B4-BE49-F238E27FC236}">
                <a16:creationId xmlns:a16="http://schemas.microsoft.com/office/drawing/2014/main" id="{A4A5F4F1-0C8E-474C-B869-8DC81F3A4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23554" name="Rectangle 1027">
            <a:extLst>
              <a:ext uri="{FF2B5EF4-FFF2-40B4-BE49-F238E27FC236}">
                <a16:creationId xmlns:a16="http://schemas.microsoft.com/office/drawing/2014/main" id="{DEBFD8FD-E365-4B7C-9E70-9DEC7FB59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1, Employee stock options (ESO)</a:t>
            </a:r>
          </a:p>
          <a:p>
            <a:pPr lvl="1" eaLnBrk="1" hangingPunct="1"/>
            <a:r>
              <a:rPr lang="en-US" altLang="en-US" sz="2400"/>
              <a:t>IFRS 2 and SFAS 123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Landsman, Wayne R., et al. "Which approach to accounting for employee stock options best reflects market pricing?." </a:t>
            </a:r>
            <a:r>
              <a:rPr lang="en-US" altLang="en-US" sz="2800" i="1"/>
              <a:t>Review of Accounting Studies</a:t>
            </a:r>
            <a:r>
              <a:rPr lang="en-US" altLang="en-US" sz="2800"/>
              <a:t> (2006).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>
            <a:extLst>
              <a:ext uri="{FF2B5EF4-FFF2-40B4-BE49-F238E27FC236}">
                <a16:creationId xmlns:a16="http://schemas.microsoft.com/office/drawing/2014/main" id="{8DCA69CB-51A5-4A76-BE7F-BB82ACB4A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25602" name="Rectangle 1027">
            <a:extLst>
              <a:ext uri="{FF2B5EF4-FFF2-40B4-BE49-F238E27FC236}">
                <a16:creationId xmlns:a16="http://schemas.microsoft.com/office/drawing/2014/main" id="{0359E82C-4379-4053-BC22-0CCC6FAD2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3152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APB 25 “do nothing” method: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At exercise: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Stock, Par value (PAR)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Additional Paid in Capital (APIC) OR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Treasury shares (TIC)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>
            <a:extLst>
              <a:ext uri="{FF2B5EF4-FFF2-40B4-BE49-F238E27FC236}">
                <a16:creationId xmlns:a16="http://schemas.microsoft.com/office/drawing/2014/main" id="{DBA54623-A3C6-443E-8D3E-C94D2C66B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27650" name="Rectangle 1027">
            <a:extLst>
              <a:ext uri="{FF2B5EF4-FFF2-40B4-BE49-F238E27FC236}">
                <a16:creationId xmlns:a16="http://schemas.microsoft.com/office/drawing/2014/main" id="{6DBD6716-0803-4C8F-852B-3666FFDBA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3152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Exposure draft method: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Grant date: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Asset (Intangible asset)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Equity (PIC – ESO’s)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Throughout vesting period: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compensation expense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ESO Asset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At exercise: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PIC – ESOs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Par, APIC (or TS)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26">
            <a:extLst>
              <a:ext uri="{FF2B5EF4-FFF2-40B4-BE49-F238E27FC236}">
                <a16:creationId xmlns:a16="http://schemas.microsoft.com/office/drawing/2014/main" id="{0BB43C81-5274-4CAB-85F2-5E6602905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29698" name="Rectangle 1027">
            <a:extLst>
              <a:ext uri="{FF2B5EF4-FFF2-40B4-BE49-F238E27FC236}">
                <a16:creationId xmlns:a16="http://schemas.microsoft.com/office/drawing/2014/main" id="{E29E43FC-B55F-45D9-8C97-8CCB38A93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315200" cy="487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FAS 123R/IFRS 2: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Grant date: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Do nothing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Throughout vesting period: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compensation expense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PIC - ESOs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At exercise: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Cash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PIC – ESOs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Par, APIC (or TS)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026">
            <a:extLst>
              <a:ext uri="{FF2B5EF4-FFF2-40B4-BE49-F238E27FC236}">
                <a16:creationId xmlns:a16="http://schemas.microsoft.com/office/drawing/2014/main" id="{AB7E1F7A-8A8D-4B47-8DEB-E6C80E5A0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324600" cy="838200"/>
          </a:xfrm>
        </p:spPr>
        <p:txBody>
          <a:bodyPr/>
          <a:lstStyle/>
          <a:p>
            <a:pPr eaLnBrk="1" hangingPunct="1"/>
            <a:r>
              <a:rPr lang="en-US" altLang="en-US" sz="2800"/>
              <a:t>Case 1: Employee stock options</a:t>
            </a:r>
          </a:p>
        </p:txBody>
      </p:sp>
      <p:sp>
        <p:nvSpPr>
          <p:cNvPr id="31746" name="Rectangle 1027">
            <a:extLst>
              <a:ext uri="{FF2B5EF4-FFF2-40B4-BE49-F238E27FC236}">
                <a16:creationId xmlns:a16="http://schemas.microsoft.com/office/drawing/2014/main" id="{55890B06-6336-4679-AF48-2C42511D8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" y="1219200"/>
            <a:ext cx="7848600" cy="5562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Asset and liability method: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Grant date: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Asset (Intangible asset)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ESO Liability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rgbClr val="0070C0"/>
                </a:solidFill>
              </a:rPr>
              <a:t>Throughout vesting period: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compensation expense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ESO Asset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			</a:t>
            </a:r>
            <a:r>
              <a:rPr lang="en-US" altLang="en-US" sz="2000">
                <a:solidFill>
                  <a:srgbClr val="FF0000"/>
                </a:solidFill>
              </a:rPr>
              <a:t>AND</a:t>
            </a:r>
          </a:p>
          <a:p>
            <a:pPr marL="0" indent="0" eaLnBrk="1" hangingPunct="1">
              <a:buFontTx/>
              <a:buNone/>
            </a:pPr>
            <a:r>
              <a:rPr lang="en-US" altLang="en-US" sz="1200"/>
              <a:t>	</a:t>
            </a:r>
            <a:r>
              <a:rPr lang="en-US" altLang="en-US" sz="2400"/>
              <a:t>Dr. Loss	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ESO Liability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Dr. ESO Liability	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	Cr. Gain</a:t>
            </a:r>
            <a:endParaRPr lang="en-US" altLang="en-US" sz="2800"/>
          </a:p>
        </p:txBody>
      </p:sp>
      <p:sp>
        <p:nvSpPr>
          <p:cNvPr id="31747" name="TextBox 2">
            <a:extLst>
              <a:ext uri="{FF2B5EF4-FFF2-40B4-BE49-F238E27FC236}">
                <a16:creationId xmlns:a16="http://schemas.microsoft.com/office/drawing/2014/main" id="{966A028F-593B-493D-BF2A-3836CC616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63880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FBS11">
  <a:themeElements>
    <a:clrScheme name="KFBS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FBS1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KFBS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FBS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FBS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FBS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FB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FB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FB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5850</TotalTime>
  <Words>1151</Words>
  <Application>Microsoft Office PowerPoint</Application>
  <PresentationFormat>On-screen Show (4:3)</PresentationFormat>
  <Paragraphs>525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Times New Roman</vt:lpstr>
      <vt:lpstr>KFBS11</vt:lpstr>
      <vt:lpstr>Financial Accounting Standards and the Conceptual Framework</vt:lpstr>
      <vt:lpstr>Financial Accounting Standards and the Conceptual Framework</vt:lpstr>
      <vt:lpstr>Financial Accounting Standards and the Conceptual Framework</vt:lpstr>
      <vt:lpstr>Financial Accounting Standards and the Conceptual Framework</vt:lpstr>
      <vt:lpstr>Case 1: Employee stock options</vt:lpstr>
      <vt:lpstr>Case 1: Employee stock options</vt:lpstr>
      <vt:lpstr>Case 1: Employee stock options</vt:lpstr>
      <vt:lpstr>Case 1: Employee stock options</vt:lpstr>
      <vt:lpstr>Case 1: Employee stock options</vt:lpstr>
      <vt:lpstr>Case 1: Employee stock options</vt:lpstr>
      <vt:lpstr>Case 2: Leases</vt:lpstr>
      <vt:lpstr>Case 2: Leases</vt:lpstr>
      <vt:lpstr>Case 2: Leases</vt:lpstr>
      <vt:lpstr>Case 2: Leases</vt:lpstr>
      <vt:lpstr>Case 2: Leases</vt:lpstr>
      <vt:lpstr>Case 2: Leases</vt:lpstr>
      <vt:lpstr>Case 2: Leases</vt:lpstr>
      <vt:lpstr>Case 3: Asset securitizations</vt:lpstr>
      <vt:lpstr>PowerPoint Presentation</vt:lpstr>
      <vt:lpstr>PowerPoint Presentation</vt:lpstr>
      <vt:lpstr>Case 3: Asset securitizations</vt:lpstr>
      <vt:lpstr>Case 3: Asset securitizations</vt:lpstr>
      <vt:lpstr>Case 3: Asset securitizations</vt:lpstr>
      <vt:lpstr>THANK YOU!</vt:lpstr>
    </vt:vector>
  </TitlesOfParts>
  <Company>Wayne Landsman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Compensation and Employee Stock Options</dc:title>
  <dc:creator>Ferreira, Petrus</dc:creator>
  <cp:lastModifiedBy>Admin</cp:lastModifiedBy>
  <cp:revision>102</cp:revision>
  <dcterms:modified xsi:type="dcterms:W3CDTF">2019-08-21T00:01:57Z</dcterms:modified>
</cp:coreProperties>
</file>